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 id="2147483852" r:id="rId2"/>
  </p:sldMasterIdLst>
  <p:sldIdLst>
    <p:sldId id="256" r:id="rId3"/>
    <p:sldId id="257" r:id="rId4"/>
    <p:sldId id="266" r:id="rId5"/>
    <p:sldId id="267"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3D89377-D145-4330-81F7-C1370694DCE2}">
          <p14:sldIdLst>
            <p14:sldId id="256"/>
          </p14:sldIdLst>
        </p14:section>
        <p14:section name="Read It! (Input)" id="{ACC84285-59E2-4AC2-8325-34201F7297AD}">
          <p14:sldIdLst>
            <p14:sldId id="257"/>
            <p14:sldId id="266"/>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5" Type="http://schemas.openxmlformats.org/officeDocument/2006/relationships/slide" Target="slides/slide3.xml"/><Relationship Id="rId1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9/30/2021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9/30/2021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9/30/2021</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9/30/2021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9/30/2021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9/30/2021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9/30/2021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9/30/2021</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9/30/2021</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9/30/2021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9/30/2021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ad I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44866C-8C78-451E-BC0E-F393DCDF98C0}"/>
              </a:ext>
            </a:extLst>
          </p:cNvPr>
          <p:cNvSpPr/>
          <p:nvPr userDrawn="1"/>
        </p:nvSpPr>
        <p:spPr>
          <a:xfrm>
            <a:off x="3384035" y="1359981"/>
            <a:ext cx="4343183" cy="5216043"/>
          </a:xfrm>
          <a:prstGeom prst="rect">
            <a:avLst/>
          </a:prstGeom>
        </p:spPr>
        <p:txBody>
          <a:bodyPr wrap="square" numCol="1">
            <a:spAutoFit/>
          </a:bodyPr>
          <a:lstStyle/>
          <a:p>
            <a:pPr>
              <a:lnSpc>
                <a:spcPct val="107000"/>
              </a:lnSpc>
              <a:spcAft>
                <a:spcPts val="1067"/>
              </a:spcAft>
            </a:pPr>
            <a:r>
              <a:rPr lang="en-US" sz="1600" dirty="0">
                <a:latin typeface="Verdana" panose="020B0604030504040204" pitchFamily="34" charset="0"/>
                <a:ea typeface="Verdana" panose="020B0604030504040204" pitchFamily="34" charset="0"/>
                <a:cs typeface="Times New Roman" panose="02020603050405020304" pitchFamily="18" charset="0"/>
              </a:rPr>
              <a:t>Have you ever gotten a sunburn on a hot summer day? The sun is constantly releasing </a:t>
            </a:r>
            <a:r>
              <a:rPr lang="en-US" sz="1600" b="1" dirty="0">
                <a:latin typeface="Verdana" panose="020B0604030504040204" pitchFamily="34" charset="0"/>
                <a:ea typeface="Verdana" panose="020B0604030504040204" pitchFamily="34" charset="0"/>
                <a:cs typeface="Times New Roman" panose="02020603050405020304" pitchFamily="18" charset="0"/>
              </a:rPr>
              <a:t>electromagnetic energy</a:t>
            </a:r>
            <a:r>
              <a:rPr lang="en-US" sz="1600" dirty="0">
                <a:latin typeface="Verdana" panose="020B0604030504040204" pitchFamily="34" charset="0"/>
                <a:ea typeface="Verdana" panose="020B0604030504040204" pitchFamily="34" charset="0"/>
                <a:cs typeface="Times New Roman" panose="02020603050405020304" pitchFamily="18" charset="0"/>
              </a:rPr>
              <a:t> – energy that is a combination of electrical and magnetic fields – in the form of </a:t>
            </a:r>
            <a:r>
              <a:rPr lang="en-US" sz="1600" b="1" dirty="0">
                <a:latin typeface="Verdana" panose="020B0604030504040204" pitchFamily="34" charset="0"/>
                <a:ea typeface="Verdana" panose="020B0604030504040204" pitchFamily="34" charset="0"/>
                <a:cs typeface="Times New Roman" panose="02020603050405020304" pitchFamily="18" charset="0"/>
              </a:rPr>
              <a:t>waves</a:t>
            </a:r>
            <a:r>
              <a:rPr lang="en-US" sz="1600" dirty="0">
                <a:latin typeface="Verdana" panose="020B0604030504040204" pitchFamily="34" charset="0"/>
                <a:ea typeface="Verdana" panose="020B0604030504040204" pitchFamily="34" charset="0"/>
                <a:cs typeface="Times New Roman" panose="02020603050405020304" pitchFamily="18" charset="0"/>
              </a:rPr>
              <a:t>. </a:t>
            </a:r>
            <a:r>
              <a:rPr lang="en-US" sz="1600" dirty="0">
                <a:latin typeface="Verdana" panose="020B0604030504040204" pitchFamily="34" charset="0"/>
                <a:ea typeface="Verdana" panose="020B0604030504040204" pitchFamily="34" charset="0"/>
                <a:cs typeface="Verdana" panose="020B0604030504040204" pitchFamily="34" charset="0"/>
              </a:rPr>
              <a:t>These waves cover a wide range of sizes and speeds, and this range is called the electromagnetic spectrum. We can see some portions of this spectrum as visible light. However, not all of the sun’s energy can be detected by the naked eye, and these invisible waves can be dangerous.</a:t>
            </a:r>
          </a:p>
          <a:p>
            <a:pPr>
              <a:lnSpc>
                <a:spcPct val="107000"/>
              </a:lnSpc>
              <a:spcAft>
                <a:spcPts val="1067"/>
              </a:spcAft>
            </a:pPr>
            <a:r>
              <a:rPr lang="en-US" sz="1600" dirty="0">
                <a:latin typeface="Verdana" panose="020B0604030504040204" pitchFamily="34" charset="0"/>
                <a:ea typeface="Verdana" panose="020B0604030504040204" pitchFamily="34" charset="0"/>
                <a:cs typeface="Times New Roman" panose="02020603050405020304" pitchFamily="18" charset="0"/>
              </a:rPr>
              <a:t>The Sun is constantly bombarding you with invisible waves called </a:t>
            </a:r>
            <a:r>
              <a:rPr lang="en-US" sz="1600" b="1" dirty="0">
                <a:latin typeface="Verdana" panose="020B0604030504040204" pitchFamily="34" charset="0"/>
                <a:ea typeface="Verdana" panose="020B0604030504040204" pitchFamily="34" charset="0"/>
                <a:cs typeface="Times New Roman" panose="02020603050405020304" pitchFamily="18" charset="0"/>
              </a:rPr>
              <a:t>radiation</a:t>
            </a:r>
            <a:r>
              <a:rPr lang="en-US" sz="1600" dirty="0">
                <a:latin typeface="Verdana" panose="020B0604030504040204" pitchFamily="34" charset="0"/>
                <a:ea typeface="Verdana" panose="020B0604030504040204" pitchFamily="34" charset="0"/>
                <a:cs typeface="Times New Roman" panose="02020603050405020304" pitchFamily="18" charset="0"/>
              </a:rPr>
              <a:t>. Ultraviolet (UV) radiation is the form of radiation that travels faster than the light we can see, and there are two basic types: UVA and UVB. Scientists</a:t>
            </a:r>
          </a:p>
        </p:txBody>
      </p:sp>
      <p:sp>
        <p:nvSpPr>
          <p:cNvPr id="15" name="TextBox 14">
            <a:extLst>
              <a:ext uri="{FF2B5EF4-FFF2-40B4-BE49-F238E27FC236}">
                <a16:creationId xmlns:a16="http://schemas.microsoft.com/office/drawing/2014/main" id="{83326DAF-48DE-4686-9EBE-FF1C258D19B9}"/>
              </a:ext>
            </a:extLst>
          </p:cNvPr>
          <p:cNvSpPr txBox="1"/>
          <p:nvPr userDrawn="1"/>
        </p:nvSpPr>
        <p:spPr>
          <a:xfrm>
            <a:off x="-19928" y="38175"/>
            <a:ext cx="3403963" cy="1569660"/>
          </a:xfrm>
          <a:prstGeom prst="rect">
            <a:avLst/>
          </a:prstGeom>
          <a:noFill/>
        </p:spPr>
        <p:txBody>
          <a:bodyPr wrap="square" rtlCol="0">
            <a:spAutoFit/>
          </a:bodyPr>
          <a:lstStyle/>
          <a:p>
            <a:pPr defTabSz="1341086"/>
            <a:r>
              <a:rPr lang="en-US" sz="1600" dirty="0">
                <a:solidFill>
                  <a:prstClr val="black"/>
                </a:solidFill>
                <a:latin typeface="Verdana" panose="020B0604030504040204" pitchFamily="34" charset="0"/>
                <a:ea typeface="Verdana" panose="020B0604030504040204" pitchFamily="34" charset="0"/>
              </a:rPr>
              <a:t>Read Part 1. Jot down notes and drawings that will help you remember the meanings of these words. You can use the sketch/scribble button on the toolbar. </a:t>
            </a:r>
          </a:p>
        </p:txBody>
      </p:sp>
      <p:sp>
        <p:nvSpPr>
          <p:cNvPr id="16" name="TextBox 15">
            <a:extLst>
              <a:ext uri="{FF2B5EF4-FFF2-40B4-BE49-F238E27FC236}">
                <a16:creationId xmlns:a16="http://schemas.microsoft.com/office/drawing/2014/main" id="{4573F7BE-544F-4910-8038-E41B9144C329}"/>
              </a:ext>
            </a:extLst>
          </p:cNvPr>
          <p:cNvSpPr txBox="1"/>
          <p:nvPr userDrawn="1"/>
        </p:nvSpPr>
        <p:spPr>
          <a:xfrm>
            <a:off x="4560277" y="553894"/>
            <a:ext cx="7098323" cy="461665"/>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2400" b="1" dirty="0">
                <a:latin typeface="Georgia" panose="02040502050405020303" pitchFamily="18" charset="0"/>
              </a:rPr>
              <a:t>Sunscreen and Radiation – Part 1</a:t>
            </a:r>
          </a:p>
        </p:txBody>
      </p:sp>
      <p:sp>
        <p:nvSpPr>
          <p:cNvPr id="5" name="Rectangle 4">
            <a:extLst>
              <a:ext uri="{FF2B5EF4-FFF2-40B4-BE49-F238E27FC236}">
                <a16:creationId xmlns:a16="http://schemas.microsoft.com/office/drawing/2014/main" id="{66FD0AB2-8D2C-4E3B-A332-2863C6FF80BB}"/>
              </a:ext>
            </a:extLst>
          </p:cNvPr>
          <p:cNvSpPr/>
          <p:nvPr userDrawn="1"/>
        </p:nvSpPr>
        <p:spPr>
          <a:xfrm>
            <a:off x="157317" y="1828801"/>
            <a:ext cx="2894831" cy="4491135"/>
          </a:xfrm>
          <a:custGeom>
            <a:avLst/>
            <a:gdLst>
              <a:gd name="connsiteX0" fmla="*/ 0 w 2894831"/>
              <a:gd name="connsiteY0" fmla="*/ 0 h 4491135"/>
              <a:gd name="connsiteX1" fmla="*/ 578966 w 2894831"/>
              <a:gd name="connsiteY1" fmla="*/ 0 h 4491135"/>
              <a:gd name="connsiteX2" fmla="*/ 1157932 w 2894831"/>
              <a:gd name="connsiteY2" fmla="*/ 0 h 4491135"/>
              <a:gd name="connsiteX3" fmla="*/ 1707950 w 2894831"/>
              <a:gd name="connsiteY3" fmla="*/ 0 h 4491135"/>
              <a:gd name="connsiteX4" fmla="*/ 2257968 w 2894831"/>
              <a:gd name="connsiteY4" fmla="*/ 0 h 4491135"/>
              <a:gd name="connsiteX5" fmla="*/ 2894831 w 2894831"/>
              <a:gd name="connsiteY5" fmla="*/ 0 h 4491135"/>
              <a:gd name="connsiteX6" fmla="*/ 2894831 w 2894831"/>
              <a:gd name="connsiteY6" fmla="*/ 651215 h 4491135"/>
              <a:gd name="connsiteX7" fmla="*/ 2894831 w 2894831"/>
              <a:gd name="connsiteY7" fmla="*/ 1077872 h 4491135"/>
              <a:gd name="connsiteX8" fmla="*/ 2894831 w 2894831"/>
              <a:gd name="connsiteY8" fmla="*/ 1639264 h 4491135"/>
              <a:gd name="connsiteX9" fmla="*/ 2894831 w 2894831"/>
              <a:gd name="connsiteY9" fmla="*/ 2245568 h 4491135"/>
              <a:gd name="connsiteX10" fmla="*/ 2894831 w 2894831"/>
              <a:gd name="connsiteY10" fmla="*/ 2806959 h 4491135"/>
              <a:gd name="connsiteX11" fmla="*/ 2894831 w 2894831"/>
              <a:gd name="connsiteY11" fmla="*/ 3278529 h 4491135"/>
              <a:gd name="connsiteX12" fmla="*/ 2894831 w 2894831"/>
              <a:gd name="connsiteY12" fmla="*/ 3795009 h 4491135"/>
              <a:gd name="connsiteX13" fmla="*/ 2894831 w 2894831"/>
              <a:gd name="connsiteY13" fmla="*/ 4491135 h 4491135"/>
              <a:gd name="connsiteX14" fmla="*/ 2257968 w 2894831"/>
              <a:gd name="connsiteY14" fmla="*/ 4491135 h 4491135"/>
              <a:gd name="connsiteX15" fmla="*/ 1736899 w 2894831"/>
              <a:gd name="connsiteY15" fmla="*/ 4491135 h 4491135"/>
              <a:gd name="connsiteX16" fmla="*/ 1186881 w 2894831"/>
              <a:gd name="connsiteY16" fmla="*/ 4491135 h 4491135"/>
              <a:gd name="connsiteX17" fmla="*/ 607915 w 2894831"/>
              <a:gd name="connsiteY17" fmla="*/ 4491135 h 4491135"/>
              <a:gd name="connsiteX18" fmla="*/ 0 w 2894831"/>
              <a:gd name="connsiteY18" fmla="*/ 4491135 h 4491135"/>
              <a:gd name="connsiteX19" fmla="*/ 0 w 2894831"/>
              <a:gd name="connsiteY19" fmla="*/ 4019566 h 4491135"/>
              <a:gd name="connsiteX20" fmla="*/ 0 w 2894831"/>
              <a:gd name="connsiteY20" fmla="*/ 3413263 h 4491135"/>
              <a:gd name="connsiteX21" fmla="*/ 0 w 2894831"/>
              <a:gd name="connsiteY21" fmla="*/ 2986605 h 4491135"/>
              <a:gd name="connsiteX22" fmla="*/ 0 w 2894831"/>
              <a:gd name="connsiteY22" fmla="*/ 2380302 h 4491135"/>
              <a:gd name="connsiteX23" fmla="*/ 0 w 2894831"/>
              <a:gd name="connsiteY23" fmla="*/ 1773998 h 4491135"/>
              <a:gd name="connsiteX24" fmla="*/ 0 w 2894831"/>
              <a:gd name="connsiteY24" fmla="*/ 1167695 h 4491135"/>
              <a:gd name="connsiteX25" fmla="*/ 0 w 2894831"/>
              <a:gd name="connsiteY25" fmla="*/ 696126 h 4491135"/>
              <a:gd name="connsiteX26" fmla="*/ 0 w 2894831"/>
              <a:gd name="connsiteY26" fmla="*/ 0 h 4491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894831" h="4491135" fill="none" extrusionOk="0">
                <a:moveTo>
                  <a:pt x="0" y="0"/>
                </a:moveTo>
                <a:cubicBezTo>
                  <a:pt x="131710" y="-53678"/>
                  <a:pt x="335938" y="66584"/>
                  <a:pt x="578966" y="0"/>
                </a:cubicBezTo>
                <a:cubicBezTo>
                  <a:pt x="821994" y="-66584"/>
                  <a:pt x="890655" y="10347"/>
                  <a:pt x="1157932" y="0"/>
                </a:cubicBezTo>
                <a:cubicBezTo>
                  <a:pt x="1425209" y="-10347"/>
                  <a:pt x="1562808" y="55312"/>
                  <a:pt x="1707950" y="0"/>
                </a:cubicBezTo>
                <a:cubicBezTo>
                  <a:pt x="1853092" y="-55312"/>
                  <a:pt x="2065186" y="36577"/>
                  <a:pt x="2257968" y="0"/>
                </a:cubicBezTo>
                <a:cubicBezTo>
                  <a:pt x="2450750" y="-36577"/>
                  <a:pt x="2748800" y="16578"/>
                  <a:pt x="2894831" y="0"/>
                </a:cubicBezTo>
                <a:cubicBezTo>
                  <a:pt x="2941891" y="311472"/>
                  <a:pt x="2841820" y="453378"/>
                  <a:pt x="2894831" y="651215"/>
                </a:cubicBezTo>
                <a:cubicBezTo>
                  <a:pt x="2947842" y="849052"/>
                  <a:pt x="2869162" y="904660"/>
                  <a:pt x="2894831" y="1077872"/>
                </a:cubicBezTo>
                <a:cubicBezTo>
                  <a:pt x="2920500" y="1251084"/>
                  <a:pt x="2864306" y="1446227"/>
                  <a:pt x="2894831" y="1639264"/>
                </a:cubicBezTo>
                <a:cubicBezTo>
                  <a:pt x="2925356" y="1832301"/>
                  <a:pt x="2892755" y="2016286"/>
                  <a:pt x="2894831" y="2245568"/>
                </a:cubicBezTo>
                <a:cubicBezTo>
                  <a:pt x="2896907" y="2474850"/>
                  <a:pt x="2889338" y="2661164"/>
                  <a:pt x="2894831" y="2806959"/>
                </a:cubicBezTo>
                <a:cubicBezTo>
                  <a:pt x="2900324" y="2952754"/>
                  <a:pt x="2881773" y="3140683"/>
                  <a:pt x="2894831" y="3278529"/>
                </a:cubicBezTo>
                <a:cubicBezTo>
                  <a:pt x="2907889" y="3416375"/>
                  <a:pt x="2889252" y="3552320"/>
                  <a:pt x="2894831" y="3795009"/>
                </a:cubicBezTo>
                <a:cubicBezTo>
                  <a:pt x="2900410" y="4037698"/>
                  <a:pt x="2829963" y="4239720"/>
                  <a:pt x="2894831" y="4491135"/>
                </a:cubicBezTo>
                <a:cubicBezTo>
                  <a:pt x="2746963" y="4544197"/>
                  <a:pt x="2385747" y="4442241"/>
                  <a:pt x="2257968" y="4491135"/>
                </a:cubicBezTo>
                <a:cubicBezTo>
                  <a:pt x="2130189" y="4540029"/>
                  <a:pt x="1842443" y="4486295"/>
                  <a:pt x="1736899" y="4491135"/>
                </a:cubicBezTo>
                <a:cubicBezTo>
                  <a:pt x="1631355" y="4495975"/>
                  <a:pt x="1417861" y="4481252"/>
                  <a:pt x="1186881" y="4491135"/>
                </a:cubicBezTo>
                <a:cubicBezTo>
                  <a:pt x="955901" y="4501018"/>
                  <a:pt x="785483" y="4453401"/>
                  <a:pt x="607915" y="4491135"/>
                </a:cubicBezTo>
                <a:cubicBezTo>
                  <a:pt x="430347" y="4528869"/>
                  <a:pt x="185524" y="4471445"/>
                  <a:pt x="0" y="4491135"/>
                </a:cubicBezTo>
                <a:cubicBezTo>
                  <a:pt x="-49107" y="4361540"/>
                  <a:pt x="8020" y="4218971"/>
                  <a:pt x="0" y="4019566"/>
                </a:cubicBezTo>
                <a:cubicBezTo>
                  <a:pt x="-8020" y="3820161"/>
                  <a:pt x="12519" y="3599852"/>
                  <a:pt x="0" y="3413263"/>
                </a:cubicBezTo>
                <a:cubicBezTo>
                  <a:pt x="-12519" y="3226674"/>
                  <a:pt x="46442" y="3075842"/>
                  <a:pt x="0" y="2986605"/>
                </a:cubicBezTo>
                <a:cubicBezTo>
                  <a:pt x="-46442" y="2897368"/>
                  <a:pt x="45744" y="2649867"/>
                  <a:pt x="0" y="2380302"/>
                </a:cubicBezTo>
                <a:cubicBezTo>
                  <a:pt x="-45744" y="2110737"/>
                  <a:pt x="24078" y="2010060"/>
                  <a:pt x="0" y="1773998"/>
                </a:cubicBezTo>
                <a:cubicBezTo>
                  <a:pt x="-24078" y="1537936"/>
                  <a:pt x="55897" y="1289962"/>
                  <a:pt x="0" y="1167695"/>
                </a:cubicBezTo>
                <a:cubicBezTo>
                  <a:pt x="-55897" y="1045428"/>
                  <a:pt x="41137" y="807280"/>
                  <a:pt x="0" y="696126"/>
                </a:cubicBezTo>
                <a:cubicBezTo>
                  <a:pt x="-41137" y="584972"/>
                  <a:pt x="57193" y="343404"/>
                  <a:pt x="0" y="0"/>
                </a:cubicBezTo>
                <a:close/>
              </a:path>
              <a:path w="2894831" h="4491135" stroke="0" extrusionOk="0">
                <a:moveTo>
                  <a:pt x="0" y="0"/>
                </a:moveTo>
                <a:cubicBezTo>
                  <a:pt x="133561" y="-34147"/>
                  <a:pt x="338146" y="36298"/>
                  <a:pt x="521070" y="0"/>
                </a:cubicBezTo>
                <a:cubicBezTo>
                  <a:pt x="703994" y="-36298"/>
                  <a:pt x="967943" y="40975"/>
                  <a:pt x="1100036" y="0"/>
                </a:cubicBezTo>
                <a:cubicBezTo>
                  <a:pt x="1232129" y="-40975"/>
                  <a:pt x="1437817" y="54927"/>
                  <a:pt x="1592157" y="0"/>
                </a:cubicBezTo>
                <a:cubicBezTo>
                  <a:pt x="1746497" y="-54927"/>
                  <a:pt x="1952065" y="45599"/>
                  <a:pt x="2113227" y="0"/>
                </a:cubicBezTo>
                <a:cubicBezTo>
                  <a:pt x="2274389" y="-45599"/>
                  <a:pt x="2611161" y="61135"/>
                  <a:pt x="2894831" y="0"/>
                </a:cubicBezTo>
                <a:cubicBezTo>
                  <a:pt x="2929667" y="194576"/>
                  <a:pt x="2866071" y="460641"/>
                  <a:pt x="2894831" y="606303"/>
                </a:cubicBezTo>
                <a:cubicBezTo>
                  <a:pt x="2923591" y="751965"/>
                  <a:pt x="2879103" y="1119668"/>
                  <a:pt x="2894831" y="1257518"/>
                </a:cubicBezTo>
                <a:cubicBezTo>
                  <a:pt x="2910559" y="1395369"/>
                  <a:pt x="2840795" y="1602730"/>
                  <a:pt x="2894831" y="1729087"/>
                </a:cubicBezTo>
                <a:cubicBezTo>
                  <a:pt x="2948867" y="1855444"/>
                  <a:pt x="2878048" y="1984453"/>
                  <a:pt x="2894831" y="2200656"/>
                </a:cubicBezTo>
                <a:cubicBezTo>
                  <a:pt x="2911614" y="2416859"/>
                  <a:pt x="2890689" y="2538267"/>
                  <a:pt x="2894831" y="2672225"/>
                </a:cubicBezTo>
                <a:cubicBezTo>
                  <a:pt x="2898973" y="2806183"/>
                  <a:pt x="2871677" y="2993781"/>
                  <a:pt x="2894831" y="3098883"/>
                </a:cubicBezTo>
                <a:cubicBezTo>
                  <a:pt x="2917985" y="3203985"/>
                  <a:pt x="2867103" y="3364161"/>
                  <a:pt x="2894831" y="3570452"/>
                </a:cubicBezTo>
                <a:cubicBezTo>
                  <a:pt x="2922559" y="3776743"/>
                  <a:pt x="2852658" y="3849253"/>
                  <a:pt x="2894831" y="3997110"/>
                </a:cubicBezTo>
                <a:cubicBezTo>
                  <a:pt x="2937004" y="4144967"/>
                  <a:pt x="2838919" y="4341823"/>
                  <a:pt x="2894831" y="4491135"/>
                </a:cubicBezTo>
                <a:cubicBezTo>
                  <a:pt x="2711205" y="4493418"/>
                  <a:pt x="2524437" y="4478264"/>
                  <a:pt x="2373761" y="4491135"/>
                </a:cubicBezTo>
                <a:cubicBezTo>
                  <a:pt x="2223085" y="4504006"/>
                  <a:pt x="2009872" y="4449856"/>
                  <a:pt x="1881640" y="4491135"/>
                </a:cubicBezTo>
                <a:cubicBezTo>
                  <a:pt x="1753408" y="4532414"/>
                  <a:pt x="1470889" y="4450926"/>
                  <a:pt x="1331622" y="4491135"/>
                </a:cubicBezTo>
                <a:cubicBezTo>
                  <a:pt x="1192355" y="4531344"/>
                  <a:pt x="932542" y="4448218"/>
                  <a:pt x="781604" y="4491135"/>
                </a:cubicBezTo>
                <a:cubicBezTo>
                  <a:pt x="630666" y="4534052"/>
                  <a:pt x="195193" y="4486881"/>
                  <a:pt x="0" y="4491135"/>
                </a:cubicBezTo>
                <a:cubicBezTo>
                  <a:pt x="-21426" y="4337463"/>
                  <a:pt x="33940" y="4160312"/>
                  <a:pt x="0" y="4019566"/>
                </a:cubicBezTo>
                <a:cubicBezTo>
                  <a:pt x="-33940" y="3878820"/>
                  <a:pt x="30338" y="3713571"/>
                  <a:pt x="0" y="3547997"/>
                </a:cubicBezTo>
                <a:cubicBezTo>
                  <a:pt x="-30338" y="3382423"/>
                  <a:pt x="65767" y="3184739"/>
                  <a:pt x="0" y="2896782"/>
                </a:cubicBezTo>
                <a:cubicBezTo>
                  <a:pt x="-65767" y="2608826"/>
                  <a:pt x="7609" y="2611663"/>
                  <a:pt x="0" y="2470124"/>
                </a:cubicBezTo>
                <a:cubicBezTo>
                  <a:pt x="-7609" y="2328585"/>
                  <a:pt x="8658" y="2141846"/>
                  <a:pt x="0" y="2043466"/>
                </a:cubicBezTo>
                <a:cubicBezTo>
                  <a:pt x="-8658" y="1945086"/>
                  <a:pt x="8904" y="1740415"/>
                  <a:pt x="0" y="1482075"/>
                </a:cubicBezTo>
                <a:cubicBezTo>
                  <a:pt x="-8904" y="1223735"/>
                  <a:pt x="9235" y="1202908"/>
                  <a:pt x="0" y="1055417"/>
                </a:cubicBezTo>
                <a:cubicBezTo>
                  <a:pt x="-9235" y="907926"/>
                  <a:pt x="18998" y="740696"/>
                  <a:pt x="0" y="494025"/>
                </a:cubicBezTo>
                <a:cubicBezTo>
                  <a:pt x="-18998" y="247354"/>
                  <a:pt x="30372" y="146832"/>
                  <a:pt x="0" y="0"/>
                </a:cubicBezTo>
                <a:close/>
              </a:path>
            </a:pathLst>
          </a:custGeom>
          <a:solidFill>
            <a:schemeClr val="bg1"/>
          </a:solidFill>
          <a:ln w="19050">
            <a:solidFill>
              <a:srgbClr val="FFC000"/>
            </a:solidFill>
            <a:extLst>
              <a:ext uri="{C807C97D-BFC1-408E-A445-0C87EB9F89A2}">
                <ask:lineSketchStyleProps xmlns:ask="http://schemas.microsoft.com/office/drawing/2018/sketchyshapes" sd="4230362775">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Rectangle 5">
            <a:extLst>
              <a:ext uri="{FF2B5EF4-FFF2-40B4-BE49-F238E27FC236}">
                <a16:creationId xmlns:a16="http://schemas.microsoft.com/office/drawing/2014/main" id="{C832C00F-1571-4F43-8E3C-E05A377DCB6F}"/>
              </a:ext>
            </a:extLst>
          </p:cNvPr>
          <p:cNvSpPr/>
          <p:nvPr userDrawn="1"/>
        </p:nvSpPr>
        <p:spPr>
          <a:xfrm>
            <a:off x="7691502" y="1359982"/>
            <a:ext cx="4343183" cy="4952574"/>
          </a:xfrm>
          <a:prstGeom prst="rect">
            <a:avLst/>
          </a:prstGeom>
        </p:spPr>
        <p:txBody>
          <a:bodyPr wrap="square" numCol="1">
            <a:spAutoFit/>
          </a:bodyPr>
          <a:lstStyle/>
          <a:p>
            <a:pPr>
              <a:lnSpc>
                <a:spcPct val="107000"/>
              </a:lnSpc>
              <a:spcAft>
                <a:spcPts val="1067"/>
              </a:spcAft>
            </a:pPr>
            <a:r>
              <a:rPr lang="en-US" sz="1600" dirty="0">
                <a:latin typeface="Verdana" panose="020B0604030504040204" pitchFamily="34" charset="0"/>
                <a:ea typeface="Verdana" panose="020B0604030504040204" pitchFamily="34" charset="0"/>
                <a:cs typeface="Times New Roman" panose="02020603050405020304" pitchFamily="18" charset="0"/>
              </a:rPr>
              <a:t>differentiate between these waves by their </a:t>
            </a:r>
            <a:r>
              <a:rPr lang="en-US" sz="1600" b="1" dirty="0">
                <a:latin typeface="Verdana" panose="020B0604030504040204" pitchFamily="34" charset="0"/>
                <a:ea typeface="Verdana" panose="020B0604030504040204" pitchFamily="34" charset="0"/>
                <a:cs typeface="Times New Roman" panose="02020603050405020304" pitchFamily="18" charset="0"/>
              </a:rPr>
              <a:t>wavelength</a:t>
            </a:r>
            <a:r>
              <a:rPr lang="en-US" sz="1600" dirty="0">
                <a:latin typeface="Verdana" panose="020B0604030504040204" pitchFamily="34" charset="0"/>
                <a:ea typeface="Verdana" panose="020B0604030504040204" pitchFamily="34" charset="0"/>
                <a:cs typeface="Times New Roman" panose="02020603050405020304" pitchFamily="18" charset="0"/>
              </a:rPr>
              <a:t>: the measure of the </a:t>
            </a:r>
            <a:r>
              <a:rPr lang="en-US" sz="1600" dirty="0">
                <a:latin typeface="Verdana" panose="020B0604030504040204" pitchFamily="34" charset="0"/>
                <a:ea typeface="Verdana" panose="020B0604030504040204" pitchFamily="34" charset="0"/>
                <a:cs typeface="Verdana" panose="020B0604030504040204" pitchFamily="34" charset="0"/>
              </a:rPr>
              <a:t>distance between two identical points in back-to-back waves.</a:t>
            </a:r>
            <a:r>
              <a:rPr lang="en-US" sz="1600" dirty="0">
                <a:latin typeface="Verdana" panose="020B0604030504040204" pitchFamily="34" charset="0"/>
                <a:ea typeface="Verdana" panose="020B0604030504040204" pitchFamily="34" charset="0"/>
                <a:cs typeface="Times New Roman" panose="02020603050405020304" pitchFamily="18" charset="0"/>
              </a:rPr>
              <a:t> Ultraviolet A (UVA) travels more slowly and has a longer wavelength than Ultraviolet B (UVB). </a:t>
            </a:r>
          </a:p>
          <a:p>
            <a:pPr>
              <a:lnSpc>
                <a:spcPct val="107000"/>
              </a:lnSpc>
              <a:spcAft>
                <a:spcPts val="1067"/>
              </a:spcAft>
            </a:pPr>
            <a:r>
              <a:rPr lang="en-US" sz="1600" dirty="0">
                <a:latin typeface="Verdana" panose="020B0604030504040204" pitchFamily="34" charset="0"/>
                <a:ea typeface="Verdana" panose="020B0604030504040204" pitchFamily="34" charset="0"/>
                <a:cs typeface="Times New Roman" panose="02020603050405020304" pitchFamily="18" charset="0"/>
              </a:rPr>
              <a:t>Your body tries to protect itself from radiation through the production of melanin: a dark pigment that determines your skin color. After a summer of exposure to the sunshine, you may notice that you have developed a tan </a:t>
            </a:r>
            <a:r>
              <a:rPr lang="en-US" sz="1600" b="1" dirty="0">
                <a:latin typeface="Verdana" panose="020B0604030504040204" pitchFamily="34" charset="0"/>
                <a:ea typeface="Verdana" panose="020B0604030504040204" pitchFamily="34" charset="0"/>
                <a:cs typeface="Times New Roman" panose="02020603050405020304" pitchFamily="18" charset="0"/>
              </a:rPr>
              <a:t>–</a:t>
            </a:r>
            <a:r>
              <a:rPr lang="en-US" sz="1600" dirty="0">
                <a:latin typeface="Verdana" panose="020B0604030504040204" pitchFamily="34" charset="0"/>
                <a:ea typeface="Verdana" panose="020B0604030504040204" pitchFamily="34" charset="0"/>
                <a:cs typeface="Times New Roman" panose="02020603050405020304" pitchFamily="18" charset="0"/>
              </a:rPr>
              <a:t> the production of extra melanin over time. However, your skin’s melanin cannot completely shield you from damage. Over time, UVB radiation can cause your skin to burn, which causes redness and pain. UVA</a:t>
            </a:r>
            <a:endParaRPr lang="en-US" sz="1600" dirty="0">
              <a:solidFill>
                <a:prstClr val="black"/>
              </a:solidFill>
              <a:latin typeface="Verdana" panose="020B0604030504040204" pitchFamily="34" charset="0"/>
              <a:ea typeface="Verdana" panose="020B0604030504040204" pitchFamily="34" charset="0"/>
              <a:cs typeface="Times New Roman" panose="02020603050405020304" pitchFamily="18" charset="0"/>
            </a:endParaRPr>
          </a:p>
        </p:txBody>
      </p:sp>
      <p:graphicFrame>
        <p:nvGraphicFramePr>
          <p:cNvPr id="2" name="Table 2">
            <a:extLst>
              <a:ext uri="{FF2B5EF4-FFF2-40B4-BE49-F238E27FC236}">
                <a16:creationId xmlns:a16="http://schemas.microsoft.com/office/drawing/2014/main" id="{3016192A-01E5-4C6F-B216-5FBC0CB66E31}"/>
              </a:ext>
            </a:extLst>
          </p:cNvPr>
          <p:cNvGraphicFramePr>
            <a:graphicFrameLocks noGrp="1"/>
          </p:cNvGraphicFramePr>
          <p:nvPr userDrawn="1">
            <p:extLst>
              <p:ext uri="{D42A27DB-BD31-4B8C-83A1-F6EECF244321}">
                <p14:modId xmlns:p14="http://schemas.microsoft.com/office/powerpoint/2010/main" val="3259697444"/>
              </p:ext>
            </p:extLst>
          </p:nvPr>
        </p:nvGraphicFramePr>
        <p:xfrm>
          <a:off x="232229" y="1889103"/>
          <a:ext cx="2754503" cy="4347891"/>
        </p:xfrm>
        <a:graphic>
          <a:graphicData uri="http://schemas.openxmlformats.org/drawingml/2006/table">
            <a:tbl>
              <a:tblPr firstRow="1" bandRow="1">
                <a:tableStyleId>{5C22544A-7EE6-4342-B048-85BDC9FD1C3A}</a:tableStyleId>
              </a:tblPr>
              <a:tblGrid>
                <a:gridCol w="2754503">
                  <a:extLst>
                    <a:ext uri="{9D8B030D-6E8A-4147-A177-3AD203B41FA5}">
                      <a16:colId xmlns:a16="http://schemas.microsoft.com/office/drawing/2014/main" val="3432592881"/>
                    </a:ext>
                  </a:extLst>
                </a:gridCol>
              </a:tblGrid>
              <a:tr h="1449297">
                <a:tc>
                  <a:txBody>
                    <a:bodyPr/>
                    <a:lstStyle/>
                    <a:p>
                      <a:r>
                        <a:rPr lang="en-US" sz="1600" b="0" dirty="0">
                          <a:solidFill>
                            <a:schemeClr val="tx1"/>
                          </a:solidFill>
                          <a:latin typeface="Verdana" panose="020B0604030504040204" pitchFamily="34" charset="0"/>
                          <a:ea typeface="Verdana" panose="020B0604030504040204" pitchFamily="34" charset="0"/>
                        </a:rPr>
                        <a:t>electromagnetic energy </a:t>
                      </a:r>
                    </a:p>
                  </a:txBody>
                  <a:tcPr marL="121920" marR="121920" marT="60960" marB="60960">
                    <a:noFill/>
                  </a:tcPr>
                </a:tc>
                <a:extLst>
                  <a:ext uri="{0D108BD9-81ED-4DB2-BD59-A6C34878D82A}">
                    <a16:rowId xmlns:a16="http://schemas.microsoft.com/office/drawing/2014/main" val="1908185840"/>
                  </a:ext>
                </a:extLst>
              </a:tr>
              <a:tr h="1449297">
                <a:tc>
                  <a:txBody>
                    <a:bodyPr/>
                    <a:lstStyle/>
                    <a:p>
                      <a:r>
                        <a:rPr lang="en-US" sz="1600" b="0" dirty="0">
                          <a:solidFill>
                            <a:schemeClr val="tx1"/>
                          </a:solidFill>
                          <a:latin typeface="Verdana" panose="020B0604030504040204" pitchFamily="34" charset="0"/>
                          <a:ea typeface="Verdana" panose="020B0604030504040204" pitchFamily="34" charset="0"/>
                        </a:rPr>
                        <a:t>waves </a:t>
                      </a:r>
                    </a:p>
                  </a:txBody>
                  <a:tcPr marL="121920" marR="121920" marT="60960" marB="60960">
                    <a:noFill/>
                  </a:tcPr>
                </a:tc>
                <a:extLst>
                  <a:ext uri="{0D108BD9-81ED-4DB2-BD59-A6C34878D82A}">
                    <a16:rowId xmlns:a16="http://schemas.microsoft.com/office/drawing/2014/main" val="3556504523"/>
                  </a:ext>
                </a:extLst>
              </a:tr>
              <a:tr h="1449297">
                <a:tc>
                  <a:txBody>
                    <a:bodyPr/>
                    <a:lstStyle/>
                    <a:p>
                      <a:r>
                        <a:rPr lang="en-US" sz="1600" b="0" dirty="0">
                          <a:solidFill>
                            <a:schemeClr val="tx1"/>
                          </a:solidFill>
                          <a:latin typeface="Verdana" panose="020B0604030504040204" pitchFamily="34" charset="0"/>
                          <a:ea typeface="Verdana" panose="020B0604030504040204" pitchFamily="34" charset="0"/>
                        </a:rPr>
                        <a:t>wavelength </a:t>
                      </a:r>
                    </a:p>
                  </a:txBody>
                  <a:tcPr marL="121920" marR="121920" marT="60960" marB="60960">
                    <a:noFill/>
                  </a:tcPr>
                </a:tc>
                <a:extLst>
                  <a:ext uri="{0D108BD9-81ED-4DB2-BD59-A6C34878D82A}">
                    <a16:rowId xmlns:a16="http://schemas.microsoft.com/office/drawing/2014/main" val="4195646363"/>
                  </a:ext>
                </a:extLst>
              </a:tr>
            </a:tbl>
          </a:graphicData>
        </a:graphic>
      </p:graphicFrame>
      <p:pic>
        <p:nvPicPr>
          <p:cNvPr id="8" name="Picture 7">
            <a:extLst>
              <a:ext uri="{FF2B5EF4-FFF2-40B4-BE49-F238E27FC236}">
                <a16:creationId xmlns:a16="http://schemas.microsoft.com/office/drawing/2014/main" id="{3F34C477-BD4B-40A1-9867-E500229232F7}"/>
              </a:ext>
            </a:extLst>
          </p:cNvPr>
          <p:cNvPicPr>
            <a:picLocks noChangeAspect="1"/>
          </p:cNvPicPr>
          <p:nvPr userDrawn="1"/>
        </p:nvPicPr>
        <p:blipFill>
          <a:blip r:embed="rId2"/>
          <a:stretch>
            <a:fillRect/>
          </a:stretch>
        </p:blipFill>
        <p:spPr>
          <a:xfrm>
            <a:off x="1386781" y="1363582"/>
            <a:ext cx="295273" cy="330247"/>
          </a:xfrm>
          <a:prstGeom prst="rect">
            <a:avLst/>
          </a:prstGeom>
        </p:spPr>
      </p:pic>
    </p:spTree>
    <p:extLst>
      <p:ext uri="{BB962C8B-B14F-4D97-AF65-F5344CB8AC3E}">
        <p14:creationId xmlns:p14="http://schemas.microsoft.com/office/powerpoint/2010/main" val="30984309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Read I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DA5A7BB-D5CE-4916-8F15-E74FF4423AD5}"/>
              </a:ext>
            </a:extLst>
          </p:cNvPr>
          <p:cNvSpPr/>
          <p:nvPr userDrawn="1"/>
        </p:nvSpPr>
        <p:spPr>
          <a:xfrm>
            <a:off x="3230837" y="1371601"/>
            <a:ext cx="4419644" cy="4965398"/>
          </a:xfrm>
          <a:prstGeom prst="rect">
            <a:avLst/>
          </a:prstGeom>
        </p:spPr>
        <p:txBody>
          <a:bodyPr wrap="square" numCol="1">
            <a:spAutoFit/>
          </a:bodyPr>
          <a:lstStyle/>
          <a:p>
            <a:pPr marL="152396" indent="0" defTabSz="1341086">
              <a:lnSpc>
                <a:spcPct val="107000"/>
              </a:lnSpc>
              <a:spcAft>
                <a:spcPts val="1173"/>
              </a:spcAft>
            </a:pPr>
            <a:r>
              <a:rPr lang="en-US" sz="1600" dirty="0">
                <a:latin typeface="Verdana" panose="020B0604030504040204" pitchFamily="34" charset="0"/>
                <a:ea typeface="Verdana" panose="020B0604030504040204" pitchFamily="34" charset="0"/>
                <a:cs typeface="Times New Roman" panose="02020603050405020304" pitchFamily="18" charset="0"/>
              </a:rPr>
              <a:t>radiation penetrates deeper into your skin, which means it causes aging and wrinkling. Unfortunately, both forms of </a:t>
            </a:r>
            <a:r>
              <a:rPr lang="en-US" sz="1600" b="1" dirty="0">
                <a:latin typeface="Verdana" panose="020B0604030504040204" pitchFamily="34" charset="0"/>
                <a:ea typeface="Verdana" panose="020B0604030504040204" pitchFamily="34" charset="0"/>
                <a:cs typeface="Times New Roman" panose="02020603050405020304" pitchFamily="18" charset="0"/>
              </a:rPr>
              <a:t>ultraviolet light </a:t>
            </a:r>
            <a:r>
              <a:rPr lang="en-US" sz="1600" dirty="0">
                <a:latin typeface="Verdana" panose="020B0604030504040204" pitchFamily="34" charset="0"/>
                <a:ea typeface="Verdana" panose="020B0604030504040204" pitchFamily="34" charset="0"/>
                <a:cs typeface="Times New Roman" panose="02020603050405020304" pitchFamily="18" charset="0"/>
              </a:rPr>
              <a:t>can damage the DNA in your skin cells. Over time, this can lead to genetic mutations that cause skin cancer.</a:t>
            </a:r>
          </a:p>
          <a:p>
            <a:pPr marL="152396" indent="0">
              <a:lnSpc>
                <a:spcPct val="107000"/>
              </a:lnSpc>
              <a:spcAft>
                <a:spcPts val="1067"/>
              </a:spcAft>
            </a:pPr>
            <a:r>
              <a:rPr lang="en-US" sz="1600" dirty="0">
                <a:latin typeface="Verdana" panose="020B0604030504040204" pitchFamily="34" charset="0"/>
                <a:ea typeface="Verdana" panose="020B0604030504040204" pitchFamily="34" charset="0"/>
                <a:cs typeface="Times New Roman" panose="02020603050405020304" pitchFamily="18" charset="0"/>
              </a:rPr>
              <a:t>The good news is that you can enjoy the sunshine while limiting your risk of skin damage! Sunscreen can be applied to the skin in the form of sprays or lotions, and it protects your skin by reflecting or scattering light away from your skin. Sunscreens are rated by Sun Protection Factor (SPF), which describes how well they protect against UVB rays. No sunscreen can block 100% of UVB rays, but an SPF30</a:t>
            </a:r>
            <a:endParaRPr lang="en-US" sz="1600" dirty="0">
              <a:solidFill>
                <a:prstClr val="black"/>
              </a:solidFill>
              <a:latin typeface="Verdana" panose="020B0604030504040204" pitchFamily="34" charset="0"/>
              <a:ea typeface="Verdana" panose="020B060403050404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3D79B420-71D0-40BB-AF50-F3492A2BB7DE}"/>
              </a:ext>
            </a:extLst>
          </p:cNvPr>
          <p:cNvSpPr txBox="1"/>
          <p:nvPr userDrawn="1"/>
        </p:nvSpPr>
        <p:spPr>
          <a:xfrm>
            <a:off x="4560277" y="553894"/>
            <a:ext cx="7098323" cy="461665"/>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2400" b="1" dirty="0">
                <a:latin typeface="Georgia" panose="02040502050405020303" pitchFamily="18" charset="0"/>
              </a:rPr>
              <a:t>Sunscreen and Radiation – Part 2</a:t>
            </a:r>
          </a:p>
        </p:txBody>
      </p:sp>
      <p:sp>
        <p:nvSpPr>
          <p:cNvPr id="6" name="Rectangle 5">
            <a:extLst>
              <a:ext uri="{FF2B5EF4-FFF2-40B4-BE49-F238E27FC236}">
                <a16:creationId xmlns:a16="http://schemas.microsoft.com/office/drawing/2014/main" id="{4259C846-8FB2-44C4-A3B9-09ED1F1AA445}"/>
              </a:ext>
            </a:extLst>
          </p:cNvPr>
          <p:cNvSpPr/>
          <p:nvPr userDrawn="1"/>
        </p:nvSpPr>
        <p:spPr>
          <a:xfrm>
            <a:off x="7489221" y="1371600"/>
            <a:ext cx="4419644" cy="4689104"/>
          </a:xfrm>
          <a:prstGeom prst="rect">
            <a:avLst/>
          </a:prstGeom>
        </p:spPr>
        <p:txBody>
          <a:bodyPr wrap="square" numCol="1">
            <a:spAutoFit/>
          </a:bodyPr>
          <a:lstStyle/>
          <a:p>
            <a:pPr marL="152396" indent="0">
              <a:lnSpc>
                <a:spcPct val="107000"/>
              </a:lnSpc>
              <a:spcAft>
                <a:spcPts val="1067"/>
              </a:spcAft>
            </a:pPr>
            <a:r>
              <a:rPr lang="en-US" sz="1600" dirty="0">
                <a:latin typeface="Verdana" panose="020B0604030504040204" pitchFamily="34" charset="0"/>
                <a:ea typeface="Verdana" panose="020B0604030504040204" pitchFamily="34" charset="0"/>
                <a:cs typeface="Times New Roman" panose="02020603050405020304" pitchFamily="18" charset="0"/>
              </a:rPr>
              <a:t>sunscreen can protect you from about 97% of UVB rays.</a:t>
            </a:r>
          </a:p>
          <a:p>
            <a:pPr marL="152396" indent="0">
              <a:lnSpc>
                <a:spcPct val="107000"/>
              </a:lnSpc>
              <a:spcAft>
                <a:spcPts val="1067"/>
              </a:spcAft>
            </a:pPr>
            <a:r>
              <a:rPr lang="en-US" sz="1600" dirty="0">
                <a:latin typeface="Verdana" panose="020B0604030504040204" pitchFamily="34" charset="0"/>
                <a:ea typeface="Verdana" panose="020B0604030504040204" pitchFamily="34" charset="0"/>
                <a:cs typeface="Times New Roman" panose="02020603050405020304" pitchFamily="18" charset="0"/>
              </a:rPr>
              <a:t>Theoretically, the SPF number on a sunscreen bottle compares your skin’s protection with the sunscreen to your normal, bare skin. This means that an SPF50 sunscreen, when applied correctly, should allow you to stay in the sun 50 times longer without damage than you could without the sunscreen. However, this can all vary from person to person, depending on many factors: your skin’s fairness, how much sunscreen remains after you’ve been sweating or exposed to water, and how well the sunscreen was applied.</a:t>
            </a:r>
            <a:endParaRPr lang="en-US" sz="1600" dirty="0">
              <a:solidFill>
                <a:prstClr val="black"/>
              </a:solidFill>
              <a:latin typeface="Verdana" panose="020B0604030504040204" pitchFamily="34" charset="0"/>
              <a:ea typeface="Verdana" panose="020B060403050404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30BAB96E-9FF9-417E-ABD8-1446078A6895}"/>
              </a:ext>
            </a:extLst>
          </p:cNvPr>
          <p:cNvSpPr txBox="1"/>
          <p:nvPr userDrawn="1"/>
        </p:nvSpPr>
        <p:spPr>
          <a:xfrm>
            <a:off x="-19928" y="38175"/>
            <a:ext cx="3403963" cy="1569660"/>
          </a:xfrm>
          <a:prstGeom prst="rect">
            <a:avLst/>
          </a:prstGeom>
          <a:noFill/>
        </p:spPr>
        <p:txBody>
          <a:bodyPr wrap="square" rtlCol="0">
            <a:spAutoFit/>
          </a:bodyPr>
          <a:lstStyle/>
          <a:p>
            <a:pPr defTabSz="1341086"/>
            <a:r>
              <a:rPr lang="en-US" sz="1600" dirty="0">
                <a:solidFill>
                  <a:prstClr val="black"/>
                </a:solidFill>
                <a:latin typeface="Verdana" panose="020B0604030504040204" pitchFamily="34" charset="0"/>
                <a:ea typeface="Verdana" panose="020B0604030504040204" pitchFamily="34" charset="0"/>
              </a:rPr>
              <a:t>Read Part 2. Jot down notes and drawings that will help you remember the meanings of these words. You can use the sketch/scribble button on the toolbar. </a:t>
            </a:r>
          </a:p>
        </p:txBody>
      </p:sp>
      <p:sp>
        <p:nvSpPr>
          <p:cNvPr id="11" name="Rectangle 10">
            <a:extLst>
              <a:ext uri="{FF2B5EF4-FFF2-40B4-BE49-F238E27FC236}">
                <a16:creationId xmlns:a16="http://schemas.microsoft.com/office/drawing/2014/main" id="{996335F9-40E7-4FF3-A429-5242EA46A910}"/>
              </a:ext>
            </a:extLst>
          </p:cNvPr>
          <p:cNvSpPr/>
          <p:nvPr userDrawn="1"/>
        </p:nvSpPr>
        <p:spPr>
          <a:xfrm>
            <a:off x="157317" y="1828801"/>
            <a:ext cx="2894831" cy="4491135"/>
          </a:xfrm>
          <a:custGeom>
            <a:avLst/>
            <a:gdLst>
              <a:gd name="connsiteX0" fmla="*/ 0 w 2894831"/>
              <a:gd name="connsiteY0" fmla="*/ 0 h 4491135"/>
              <a:gd name="connsiteX1" fmla="*/ 578966 w 2894831"/>
              <a:gd name="connsiteY1" fmla="*/ 0 h 4491135"/>
              <a:gd name="connsiteX2" fmla="*/ 1157932 w 2894831"/>
              <a:gd name="connsiteY2" fmla="*/ 0 h 4491135"/>
              <a:gd name="connsiteX3" fmla="*/ 1707950 w 2894831"/>
              <a:gd name="connsiteY3" fmla="*/ 0 h 4491135"/>
              <a:gd name="connsiteX4" fmla="*/ 2257968 w 2894831"/>
              <a:gd name="connsiteY4" fmla="*/ 0 h 4491135"/>
              <a:gd name="connsiteX5" fmla="*/ 2894831 w 2894831"/>
              <a:gd name="connsiteY5" fmla="*/ 0 h 4491135"/>
              <a:gd name="connsiteX6" fmla="*/ 2894831 w 2894831"/>
              <a:gd name="connsiteY6" fmla="*/ 651215 h 4491135"/>
              <a:gd name="connsiteX7" fmla="*/ 2894831 w 2894831"/>
              <a:gd name="connsiteY7" fmla="*/ 1077872 h 4491135"/>
              <a:gd name="connsiteX8" fmla="*/ 2894831 w 2894831"/>
              <a:gd name="connsiteY8" fmla="*/ 1639264 h 4491135"/>
              <a:gd name="connsiteX9" fmla="*/ 2894831 w 2894831"/>
              <a:gd name="connsiteY9" fmla="*/ 2245568 h 4491135"/>
              <a:gd name="connsiteX10" fmla="*/ 2894831 w 2894831"/>
              <a:gd name="connsiteY10" fmla="*/ 2806959 h 4491135"/>
              <a:gd name="connsiteX11" fmla="*/ 2894831 w 2894831"/>
              <a:gd name="connsiteY11" fmla="*/ 3278529 h 4491135"/>
              <a:gd name="connsiteX12" fmla="*/ 2894831 w 2894831"/>
              <a:gd name="connsiteY12" fmla="*/ 3795009 h 4491135"/>
              <a:gd name="connsiteX13" fmla="*/ 2894831 w 2894831"/>
              <a:gd name="connsiteY13" fmla="*/ 4491135 h 4491135"/>
              <a:gd name="connsiteX14" fmla="*/ 2257968 w 2894831"/>
              <a:gd name="connsiteY14" fmla="*/ 4491135 h 4491135"/>
              <a:gd name="connsiteX15" fmla="*/ 1736899 w 2894831"/>
              <a:gd name="connsiteY15" fmla="*/ 4491135 h 4491135"/>
              <a:gd name="connsiteX16" fmla="*/ 1186881 w 2894831"/>
              <a:gd name="connsiteY16" fmla="*/ 4491135 h 4491135"/>
              <a:gd name="connsiteX17" fmla="*/ 607915 w 2894831"/>
              <a:gd name="connsiteY17" fmla="*/ 4491135 h 4491135"/>
              <a:gd name="connsiteX18" fmla="*/ 0 w 2894831"/>
              <a:gd name="connsiteY18" fmla="*/ 4491135 h 4491135"/>
              <a:gd name="connsiteX19" fmla="*/ 0 w 2894831"/>
              <a:gd name="connsiteY19" fmla="*/ 4019566 h 4491135"/>
              <a:gd name="connsiteX20" fmla="*/ 0 w 2894831"/>
              <a:gd name="connsiteY20" fmla="*/ 3413263 h 4491135"/>
              <a:gd name="connsiteX21" fmla="*/ 0 w 2894831"/>
              <a:gd name="connsiteY21" fmla="*/ 2986605 h 4491135"/>
              <a:gd name="connsiteX22" fmla="*/ 0 w 2894831"/>
              <a:gd name="connsiteY22" fmla="*/ 2380302 h 4491135"/>
              <a:gd name="connsiteX23" fmla="*/ 0 w 2894831"/>
              <a:gd name="connsiteY23" fmla="*/ 1773998 h 4491135"/>
              <a:gd name="connsiteX24" fmla="*/ 0 w 2894831"/>
              <a:gd name="connsiteY24" fmla="*/ 1167695 h 4491135"/>
              <a:gd name="connsiteX25" fmla="*/ 0 w 2894831"/>
              <a:gd name="connsiteY25" fmla="*/ 696126 h 4491135"/>
              <a:gd name="connsiteX26" fmla="*/ 0 w 2894831"/>
              <a:gd name="connsiteY26" fmla="*/ 0 h 4491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894831" h="4491135" fill="none" extrusionOk="0">
                <a:moveTo>
                  <a:pt x="0" y="0"/>
                </a:moveTo>
                <a:cubicBezTo>
                  <a:pt x="131710" y="-53678"/>
                  <a:pt x="335938" y="66584"/>
                  <a:pt x="578966" y="0"/>
                </a:cubicBezTo>
                <a:cubicBezTo>
                  <a:pt x="821994" y="-66584"/>
                  <a:pt x="890655" y="10347"/>
                  <a:pt x="1157932" y="0"/>
                </a:cubicBezTo>
                <a:cubicBezTo>
                  <a:pt x="1425209" y="-10347"/>
                  <a:pt x="1562808" y="55312"/>
                  <a:pt x="1707950" y="0"/>
                </a:cubicBezTo>
                <a:cubicBezTo>
                  <a:pt x="1853092" y="-55312"/>
                  <a:pt x="2065186" y="36577"/>
                  <a:pt x="2257968" y="0"/>
                </a:cubicBezTo>
                <a:cubicBezTo>
                  <a:pt x="2450750" y="-36577"/>
                  <a:pt x="2748800" y="16578"/>
                  <a:pt x="2894831" y="0"/>
                </a:cubicBezTo>
                <a:cubicBezTo>
                  <a:pt x="2941891" y="311472"/>
                  <a:pt x="2841820" y="453378"/>
                  <a:pt x="2894831" y="651215"/>
                </a:cubicBezTo>
                <a:cubicBezTo>
                  <a:pt x="2947842" y="849052"/>
                  <a:pt x="2869162" y="904660"/>
                  <a:pt x="2894831" y="1077872"/>
                </a:cubicBezTo>
                <a:cubicBezTo>
                  <a:pt x="2920500" y="1251084"/>
                  <a:pt x="2864306" y="1446227"/>
                  <a:pt x="2894831" y="1639264"/>
                </a:cubicBezTo>
                <a:cubicBezTo>
                  <a:pt x="2925356" y="1832301"/>
                  <a:pt x="2892755" y="2016286"/>
                  <a:pt x="2894831" y="2245568"/>
                </a:cubicBezTo>
                <a:cubicBezTo>
                  <a:pt x="2896907" y="2474850"/>
                  <a:pt x="2889338" y="2661164"/>
                  <a:pt x="2894831" y="2806959"/>
                </a:cubicBezTo>
                <a:cubicBezTo>
                  <a:pt x="2900324" y="2952754"/>
                  <a:pt x="2881773" y="3140683"/>
                  <a:pt x="2894831" y="3278529"/>
                </a:cubicBezTo>
                <a:cubicBezTo>
                  <a:pt x="2907889" y="3416375"/>
                  <a:pt x="2889252" y="3552320"/>
                  <a:pt x="2894831" y="3795009"/>
                </a:cubicBezTo>
                <a:cubicBezTo>
                  <a:pt x="2900410" y="4037698"/>
                  <a:pt x="2829963" y="4239720"/>
                  <a:pt x="2894831" y="4491135"/>
                </a:cubicBezTo>
                <a:cubicBezTo>
                  <a:pt x="2746963" y="4544197"/>
                  <a:pt x="2385747" y="4442241"/>
                  <a:pt x="2257968" y="4491135"/>
                </a:cubicBezTo>
                <a:cubicBezTo>
                  <a:pt x="2130189" y="4540029"/>
                  <a:pt x="1842443" y="4486295"/>
                  <a:pt x="1736899" y="4491135"/>
                </a:cubicBezTo>
                <a:cubicBezTo>
                  <a:pt x="1631355" y="4495975"/>
                  <a:pt x="1417861" y="4481252"/>
                  <a:pt x="1186881" y="4491135"/>
                </a:cubicBezTo>
                <a:cubicBezTo>
                  <a:pt x="955901" y="4501018"/>
                  <a:pt x="785483" y="4453401"/>
                  <a:pt x="607915" y="4491135"/>
                </a:cubicBezTo>
                <a:cubicBezTo>
                  <a:pt x="430347" y="4528869"/>
                  <a:pt x="185524" y="4471445"/>
                  <a:pt x="0" y="4491135"/>
                </a:cubicBezTo>
                <a:cubicBezTo>
                  <a:pt x="-49107" y="4361540"/>
                  <a:pt x="8020" y="4218971"/>
                  <a:pt x="0" y="4019566"/>
                </a:cubicBezTo>
                <a:cubicBezTo>
                  <a:pt x="-8020" y="3820161"/>
                  <a:pt x="12519" y="3599852"/>
                  <a:pt x="0" y="3413263"/>
                </a:cubicBezTo>
                <a:cubicBezTo>
                  <a:pt x="-12519" y="3226674"/>
                  <a:pt x="46442" y="3075842"/>
                  <a:pt x="0" y="2986605"/>
                </a:cubicBezTo>
                <a:cubicBezTo>
                  <a:pt x="-46442" y="2897368"/>
                  <a:pt x="45744" y="2649867"/>
                  <a:pt x="0" y="2380302"/>
                </a:cubicBezTo>
                <a:cubicBezTo>
                  <a:pt x="-45744" y="2110737"/>
                  <a:pt x="24078" y="2010060"/>
                  <a:pt x="0" y="1773998"/>
                </a:cubicBezTo>
                <a:cubicBezTo>
                  <a:pt x="-24078" y="1537936"/>
                  <a:pt x="55897" y="1289962"/>
                  <a:pt x="0" y="1167695"/>
                </a:cubicBezTo>
                <a:cubicBezTo>
                  <a:pt x="-55897" y="1045428"/>
                  <a:pt x="41137" y="807280"/>
                  <a:pt x="0" y="696126"/>
                </a:cubicBezTo>
                <a:cubicBezTo>
                  <a:pt x="-41137" y="584972"/>
                  <a:pt x="57193" y="343404"/>
                  <a:pt x="0" y="0"/>
                </a:cubicBezTo>
                <a:close/>
              </a:path>
              <a:path w="2894831" h="4491135" stroke="0" extrusionOk="0">
                <a:moveTo>
                  <a:pt x="0" y="0"/>
                </a:moveTo>
                <a:cubicBezTo>
                  <a:pt x="133561" y="-34147"/>
                  <a:pt x="338146" y="36298"/>
                  <a:pt x="521070" y="0"/>
                </a:cubicBezTo>
                <a:cubicBezTo>
                  <a:pt x="703994" y="-36298"/>
                  <a:pt x="967943" y="40975"/>
                  <a:pt x="1100036" y="0"/>
                </a:cubicBezTo>
                <a:cubicBezTo>
                  <a:pt x="1232129" y="-40975"/>
                  <a:pt x="1437817" y="54927"/>
                  <a:pt x="1592157" y="0"/>
                </a:cubicBezTo>
                <a:cubicBezTo>
                  <a:pt x="1746497" y="-54927"/>
                  <a:pt x="1952065" y="45599"/>
                  <a:pt x="2113227" y="0"/>
                </a:cubicBezTo>
                <a:cubicBezTo>
                  <a:pt x="2274389" y="-45599"/>
                  <a:pt x="2611161" y="61135"/>
                  <a:pt x="2894831" y="0"/>
                </a:cubicBezTo>
                <a:cubicBezTo>
                  <a:pt x="2929667" y="194576"/>
                  <a:pt x="2866071" y="460641"/>
                  <a:pt x="2894831" y="606303"/>
                </a:cubicBezTo>
                <a:cubicBezTo>
                  <a:pt x="2923591" y="751965"/>
                  <a:pt x="2879103" y="1119668"/>
                  <a:pt x="2894831" y="1257518"/>
                </a:cubicBezTo>
                <a:cubicBezTo>
                  <a:pt x="2910559" y="1395369"/>
                  <a:pt x="2840795" y="1602730"/>
                  <a:pt x="2894831" y="1729087"/>
                </a:cubicBezTo>
                <a:cubicBezTo>
                  <a:pt x="2948867" y="1855444"/>
                  <a:pt x="2878048" y="1984453"/>
                  <a:pt x="2894831" y="2200656"/>
                </a:cubicBezTo>
                <a:cubicBezTo>
                  <a:pt x="2911614" y="2416859"/>
                  <a:pt x="2890689" y="2538267"/>
                  <a:pt x="2894831" y="2672225"/>
                </a:cubicBezTo>
                <a:cubicBezTo>
                  <a:pt x="2898973" y="2806183"/>
                  <a:pt x="2871677" y="2993781"/>
                  <a:pt x="2894831" y="3098883"/>
                </a:cubicBezTo>
                <a:cubicBezTo>
                  <a:pt x="2917985" y="3203985"/>
                  <a:pt x="2867103" y="3364161"/>
                  <a:pt x="2894831" y="3570452"/>
                </a:cubicBezTo>
                <a:cubicBezTo>
                  <a:pt x="2922559" y="3776743"/>
                  <a:pt x="2852658" y="3849253"/>
                  <a:pt x="2894831" y="3997110"/>
                </a:cubicBezTo>
                <a:cubicBezTo>
                  <a:pt x="2937004" y="4144967"/>
                  <a:pt x="2838919" y="4341823"/>
                  <a:pt x="2894831" y="4491135"/>
                </a:cubicBezTo>
                <a:cubicBezTo>
                  <a:pt x="2711205" y="4493418"/>
                  <a:pt x="2524437" y="4478264"/>
                  <a:pt x="2373761" y="4491135"/>
                </a:cubicBezTo>
                <a:cubicBezTo>
                  <a:pt x="2223085" y="4504006"/>
                  <a:pt x="2009872" y="4449856"/>
                  <a:pt x="1881640" y="4491135"/>
                </a:cubicBezTo>
                <a:cubicBezTo>
                  <a:pt x="1753408" y="4532414"/>
                  <a:pt x="1470889" y="4450926"/>
                  <a:pt x="1331622" y="4491135"/>
                </a:cubicBezTo>
                <a:cubicBezTo>
                  <a:pt x="1192355" y="4531344"/>
                  <a:pt x="932542" y="4448218"/>
                  <a:pt x="781604" y="4491135"/>
                </a:cubicBezTo>
                <a:cubicBezTo>
                  <a:pt x="630666" y="4534052"/>
                  <a:pt x="195193" y="4486881"/>
                  <a:pt x="0" y="4491135"/>
                </a:cubicBezTo>
                <a:cubicBezTo>
                  <a:pt x="-21426" y="4337463"/>
                  <a:pt x="33940" y="4160312"/>
                  <a:pt x="0" y="4019566"/>
                </a:cubicBezTo>
                <a:cubicBezTo>
                  <a:pt x="-33940" y="3878820"/>
                  <a:pt x="30338" y="3713571"/>
                  <a:pt x="0" y="3547997"/>
                </a:cubicBezTo>
                <a:cubicBezTo>
                  <a:pt x="-30338" y="3382423"/>
                  <a:pt x="65767" y="3184739"/>
                  <a:pt x="0" y="2896782"/>
                </a:cubicBezTo>
                <a:cubicBezTo>
                  <a:pt x="-65767" y="2608826"/>
                  <a:pt x="7609" y="2611663"/>
                  <a:pt x="0" y="2470124"/>
                </a:cubicBezTo>
                <a:cubicBezTo>
                  <a:pt x="-7609" y="2328585"/>
                  <a:pt x="8658" y="2141846"/>
                  <a:pt x="0" y="2043466"/>
                </a:cubicBezTo>
                <a:cubicBezTo>
                  <a:pt x="-8658" y="1945086"/>
                  <a:pt x="8904" y="1740415"/>
                  <a:pt x="0" y="1482075"/>
                </a:cubicBezTo>
                <a:cubicBezTo>
                  <a:pt x="-8904" y="1223735"/>
                  <a:pt x="9235" y="1202908"/>
                  <a:pt x="0" y="1055417"/>
                </a:cubicBezTo>
                <a:cubicBezTo>
                  <a:pt x="-9235" y="907926"/>
                  <a:pt x="18998" y="740696"/>
                  <a:pt x="0" y="494025"/>
                </a:cubicBezTo>
                <a:cubicBezTo>
                  <a:pt x="-18998" y="247354"/>
                  <a:pt x="30372" y="146832"/>
                  <a:pt x="0" y="0"/>
                </a:cubicBezTo>
                <a:close/>
              </a:path>
            </a:pathLst>
          </a:custGeom>
          <a:solidFill>
            <a:schemeClr val="bg1"/>
          </a:solidFill>
          <a:ln w="19050">
            <a:solidFill>
              <a:srgbClr val="FFC000"/>
            </a:solidFill>
            <a:extLst>
              <a:ext uri="{C807C97D-BFC1-408E-A445-0C87EB9F89A2}">
                <ask:lineSketchStyleProps xmlns:ask="http://schemas.microsoft.com/office/drawing/2018/sketchyshapes" sd="4230362775">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aphicFrame>
        <p:nvGraphicFramePr>
          <p:cNvPr id="12" name="Table 2">
            <a:extLst>
              <a:ext uri="{FF2B5EF4-FFF2-40B4-BE49-F238E27FC236}">
                <a16:creationId xmlns:a16="http://schemas.microsoft.com/office/drawing/2014/main" id="{DCD26871-1407-4818-A68B-D2EC9D79A588}"/>
              </a:ext>
            </a:extLst>
          </p:cNvPr>
          <p:cNvGraphicFramePr>
            <a:graphicFrameLocks noGrp="1"/>
          </p:cNvGraphicFramePr>
          <p:nvPr userDrawn="1">
            <p:extLst>
              <p:ext uri="{D42A27DB-BD31-4B8C-83A1-F6EECF244321}">
                <p14:modId xmlns:p14="http://schemas.microsoft.com/office/powerpoint/2010/main" val="913276691"/>
              </p:ext>
            </p:extLst>
          </p:nvPr>
        </p:nvGraphicFramePr>
        <p:xfrm>
          <a:off x="232229" y="1889103"/>
          <a:ext cx="2754503" cy="4347891"/>
        </p:xfrm>
        <a:graphic>
          <a:graphicData uri="http://schemas.openxmlformats.org/drawingml/2006/table">
            <a:tbl>
              <a:tblPr firstRow="1" bandRow="1">
                <a:tableStyleId>{5C22544A-7EE6-4342-B048-85BDC9FD1C3A}</a:tableStyleId>
              </a:tblPr>
              <a:tblGrid>
                <a:gridCol w="2754503">
                  <a:extLst>
                    <a:ext uri="{9D8B030D-6E8A-4147-A177-3AD203B41FA5}">
                      <a16:colId xmlns:a16="http://schemas.microsoft.com/office/drawing/2014/main" val="3432592881"/>
                    </a:ext>
                  </a:extLst>
                </a:gridCol>
              </a:tblGrid>
              <a:tr h="1449297">
                <a:tc>
                  <a:txBody>
                    <a:bodyPr/>
                    <a:lstStyle/>
                    <a:p>
                      <a:r>
                        <a:rPr lang="en-US" sz="1600" b="0" dirty="0">
                          <a:solidFill>
                            <a:schemeClr val="tx1"/>
                          </a:solidFill>
                          <a:latin typeface="Verdana" panose="020B0604030504040204" pitchFamily="34" charset="0"/>
                          <a:ea typeface="Verdana" panose="020B0604030504040204" pitchFamily="34" charset="0"/>
                        </a:rPr>
                        <a:t>radiation </a:t>
                      </a:r>
                    </a:p>
                  </a:txBody>
                  <a:tcPr marL="121920" marR="121920" marT="60960" marB="60960">
                    <a:noFill/>
                  </a:tcPr>
                </a:tc>
                <a:extLst>
                  <a:ext uri="{0D108BD9-81ED-4DB2-BD59-A6C34878D82A}">
                    <a16:rowId xmlns:a16="http://schemas.microsoft.com/office/drawing/2014/main" val="1908185840"/>
                  </a:ext>
                </a:extLst>
              </a:tr>
              <a:tr h="1449297">
                <a:tc>
                  <a:txBody>
                    <a:bodyPr/>
                    <a:lstStyle/>
                    <a:p>
                      <a:r>
                        <a:rPr lang="en-US" sz="1600" b="0" dirty="0">
                          <a:solidFill>
                            <a:schemeClr val="tx1"/>
                          </a:solidFill>
                          <a:latin typeface="Verdana" panose="020B0604030504040204" pitchFamily="34" charset="0"/>
                          <a:ea typeface="Verdana" panose="020B0604030504040204" pitchFamily="34" charset="0"/>
                        </a:rPr>
                        <a:t>ultraviolet light </a:t>
                      </a:r>
                    </a:p>
                  </a:txBody>
                  <a:tcPr marL="121920" marR="121920" marT="60960" marB="60960">
                    <a:noFill/>
                  </a:tcPr>
                </a:tc>
                <a:extLst>
                  <a:ext uri="{0D108BD9-81ED-4DB2-BD59-A6C34878D82A}">
                    <a16:rowId xmlns:a16="http://schemas.microsoft.com/office/drawing/2014/main" val="3556504523"/>
                  </a:ext>
                </a:extLst>
              </a:tr>
              <a:tr h="1449297">
                <a:tc>
                  <a:txBody>
                    <a:bodyPr/>
                    <a:lstStyle/>
                    <a:p>
                      <a:r>
                        <a:rPr lang="en-US" sz="1600" b="0" dirty="0">
                          <a:solidFill>
                            <a:schemeClr val="tx1"/>
                          </a:solidFill>
                          <a:latin typeface="Verdana" panose="020B0604030504040204" pitchFamily="34" charset="0"/>
                          <a:ea typeface="Verdana" panose="020B0604030504040204" pitchFamily="34" charset="0"/>
                        </a:rPr>
                        <a:t> </a:t>
                      </a:r>
                    </a:p>
                  </a:txBody>
                  <a:tcPr marL="121920" marR="121920" marT="60960" marB="60960">
                    <a:noFill/>
                  </a:tcPr>
                </a:tc>
                <a:extLst>
                  <a:ext uri="{0D108BD9-81ED-4DB2-BD59-A6C34878D82A}">
                    <a16:rowId xmlns:a16="http://schemas.microsoft.com/office/drawing/2014/main" val="4195646363"/>
                  </a:ext>
                </a:extLst>
              </a:tr>
            </a:tbl>
          </a:graphicData>
        </a:graphic>
      </p:graphicFrame>
      <p:pic>
        <p:nvPicPr>
          <p:cNvPr id="13" name="Picture 12">
            <a:extLst>
              <a:ext uri="{FF2B5EF4-FFF2-40B4-BE49-F238E27FC236}">
                <a16:creationId xmlns:a16="http://schemas.microsoft.com/office/drawing/2014/main" id="{7D4E22B7-69B0-46B3-A29B-FA57B21BCB00}"/>
              </a:ext>
            </a:extLst>
          </p:cNvPr>
          <p:cNvPicPr>
            <a:picLocks noChangeAspect="1"/>
          </p:cNvPicPr>
          <p:nvPr userDrawn="1"/>
        </p:nvPicPr>
        <p:blipFill>
          <a:blip r:embed="rId2"/>
          <a:stretch>
            <a:fillRect/>
          </a:stretch>
        </p:blipFill>
        <p:spPr>
          <a:xfrm>
            <a:off x="1386781" y="1363582"/>
            <a:ext cx="295273" cy="330247"/>
          </a:xfrm>
          <a:prstGeom prst="rect">
            <a:avLst/>
          </a:prstGeom>
        </p:spPr>
      </p:pic>
    </p:spTree>
    <p:extLst>
      <p:ext uri="{BB962C8B-B14F-4D97-AF65-F5344CB8AC3E}">
        <p14:creationId xmlns:p14="http://schemas.microsoft.com/office/powerpoint/2010/main" val="24666847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Read It">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B2CBDA2-C03A-4563-8DF3-4565A57CD73A}"/>
              </a:ext>
            </a:extLst>
          </p:cNvPr>
          <p:cNvSpPr txBox="1"/>
          <p:nvPr userDrawn="1"/>
        </p:nvSpPr>
        <p:spPr>
          <a:xfrm>
            <a:off x="4560277" y="553894"/>
            <a:ext cx="7098323" cy="461665"/>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2400" b="1" dirty="0">
                <a:latin typeface="Georgia" panose="02040502050405020303" pitchFamily="18" charset="0"/>
              </a:rPr>
              <a:t>Sunscreen and Radiation – Questions</a:t>
            </a:r>
          </a:p>
        </p:txBody>
      </p:sp>
      <p:sp>
        <p:nvSpPr>
          <p:cNvPr id="18" name="TextBox 17">
            <a:extLst>
              <a:ext uri="{FF2B5EF4-FFF2-40B4-BE49-F238E27FC236}">
                <a16:creationId xmlns:a16="http://schemas.microsoft.com/office/drawing/2014/main" id="{CDBCCD8B-B1CA-470E-A1AF-C2C72C87CC28}"/>
              </a:ext>
            </a:extLst>
          </p:cNvPr>
          <p:cNvSpPr txBox="1"/>
          <p:nvPr userDrawn="1"/>
        </p:nvSpPr>
        <p:spPr>
          <a:xfrm>
            <a:off x="1" y="0"/>
            <a:ext cx="1914307" cy="3908762"/>
          </a:xfrm>
          <a:prstGeom prst="rect">
            <a:avLst/>
          </a:prstGeom>
          <a:noFill/>
        </p:spPr>
        <p:txBody>
          <a:bodyPr wrap="none" rtlCol="0">
            <a:spAutoFit/>
          </a:bodyPr>
          <a:lstStyle/>
          <a:p>
            <a:r>
              <a:rPr lang="en-US" sz="1600" b="1" dirty="0">
                <a:latin typeface="Verdana" panose="020B0604030504040204" pitchFamily="34" charset="0"/>
                <a:ea typeface="Verdana" panose="020B0604030504040204" pitchFamily="34" charset="0"/>
                <a:cs typeface="Verdana" panose="020B0604030504040204" pitchFamily="34" charset="0"/>
              </a:rPr>
              <a:t>Your</a:t>
            </a:r>
            <a:r>
              <a:rPr lang="en-US" sz="2400" dirty="0">
                <a:latin typeface="Verdana" panose="020B0604030504040204" pitchFamily="34" charset="0"/>
                <a:ea typeface="Verdana" panose="020B0604030504040204" pitchFamily="34" charset="0"/>
                <a:cs typeface="Verdana" panose="020B0604030504040204" pitchFamily="34" charset="0"/>
              </a:rPr>
              <a:t> </a:t>
            </a:r>
            <a:r>
              <a:rPr lang="en-US" sz="1600" b="1" dirty="0">
                <a:latin typeface="Verdana" panose="020B0604030504040204" pitchFamily="34" charset="0"/>
                <a:ea typeface="Verdana" panose="020B0604030504040204" pitchFamily="34" charset="0"/>
                <a:cs typeface="Verdana" panose="020B0604030504040204" pitchFamily="34" charset="0"/>
              </a:rPr>
              <a:t>Answers</a:t>
            </a:r>
            <a:r>
              <a:rPr lang="en-US" sz="1600" dirty="0">
                <a:latin typeface="Verdana" panose="020B0604030504040204" pitchFamily="34" charset="0"/>
                <a:ea typeface="Verdana" panose="020B0604030504040204" pitchFamily="34" charset="0"/>
                <a:cs typeface="Verdana" panose="020B0604030504040204" pitchFamily="34" charset="0"/>
              </a:rPr>
              <a:t>:</a:t>
            </a:r>
          </a:p>
          <a:p>
            <a:endParaRPr lang="en-US" sz="1600" dirty="0">
              <a:latin typeface="Verdana" panose="020B0604030504040204" pitchFamily="34" charset="0"/>
              <a:ea typeface="Verdana" panose="020B0604030504040204" pitchFamily="34" charset="0"/>
              <a:cs typeface="Verdana" panose="020B0604030504040204" pitchFamily="34" charset="0"/>
            </a:endParaRPr>
          </a:p>
          <a:p>
            <a:r>
              <a:rPr lang="en-US" sz="1600" dirty="0">
                <a:latin typeface="Verdana" panose="020B0604030504040204" pitchFamily="34" charset="0"/>
                <a:ea typeface="Verdana" panose="020B0604030504040204" pitchFamily="34" charset="0"/>
                <a:cs typeface="Verdana" panose="020B0604030504040204" pitchFamily="34" charset="0"/>
              </a:rPr>
              <a:t>1.</a:t>
            </a:r>
          </a:p>
          <a:p>
            <a:endParaRPr lang="en-US" sz="1600" dirty="0">
              <a:latin typeface="Verdana" panose="020B0604030504040204" pitchFamily="34" charset="0"/>
              <a:ea typeface="Verdana" panose="020B0604030504040204" pitchFamily="34" charset="0"/>
              <a:cs typeface="Verdana" panose="020B0604030504040204" pitchFamily="34" charset="0"/>
            </a:endParaRPr>
          </a:p>
          <a:p>
            <a:endParaRPr lang="en-US" sz="1600" dirty="0">
              <a:latin typeface="Verdana" panose="020B0604030504040204" pitchFamily="34" charset="0"/>
              <a:ea typeface="Verdana" panose="020B0604030504040204" pitchFamily="34" charset="0"/>
              <a:cs typeface="Verdana" panose="020B0604030504040204" pitchFamily="34" charset="0"/>
            </a:endParaRPr>
          </a:p>
          <a:p>
            <a:endParaRPr lang="en-US" sz="1600" dirty="0">
              <a:latin typeface="Verdana" panose="020B0604030504040204" pitchFamily="34" charset="0"/>
              <a:ea typeface="Verdana" panose="020B0604030504040204" pitchFamily="34" charset="0"/>
              <a:cs typeface="Verdana" panose="020B0604030504040204" pitchFamily="34" charset="0"/>
            </a:endParaRPr>
          </a:p>
          <a:p>
            <a:r>
              <a:rPr lang="en-US" sz="1600" dirty="0">
                <a:latin typeface="Verdana" panose="020B0604030504040204" pitchFamily="34" charset="0"/>
                <a:ea typeface="Verdana" panose="020B0604030504040204" pitchFamily="34" charset="0"/>
                <a:cs typeface="Verdana" panose="020B0604030504040204" pitchFamily="34" charset="0"/>
              </a:rPr>
              <a:t>2.</a:t>
            </a:r>
          </a:p>
          <a:p>
            <a:endParaRPr lang="en-US" sz="1600" dirty="0">
              <a:latin typeface="Verdana" panose="020B0604030504040204" pitchFamily="34" charset="0"/>
              <a:ea typeface="Verdana" panose="020B0604030504040204" pitchFamily="34" charset="0"/>
              <a:cs typeface="Verdana" panose="020B0604030504040204" pitchFamily="34" charset="0"/>
            </a:endParaRPr>
          </a:p>
          <a:p>
            <a:endParaRPr lang="en-US" sz="1600" dirty="0">
              <a:latin typeface="Verdana" panose="020B0604030504040204" pitchFamily="34" charset="0"/>
              <a:ea typeface="Verdana" panose="020B0604030504040204" pitchFamily="34" charset="0"/>
              <a:cs typeface="Verdana" panose="020B0604030504040204" pitchFamily="34" charset="0"/>
            </a:endParaRPr>
          </a:p>
          <a:p>
            <a:endParaRPr lang="en-US" sz="1600" dirty="0">
              <a:latin typeface="Verdana" panose="020B0604030504040204" pitchFamily="34" charset="0"/>
              <a:ea typeface="Verdana" panose="020B0604030504040204" pitchFamily="34" charset="0"/>
              <a:cs typeface="Verdana" panose="020B0604030504040204" pitchFamily="34" charset="0"/>
            </a:endParaRPr>
          </a:p>
          <a:p>
            <a:r>
              <a:rPr lang="en-US" sz="1600" dirty="0">
                <a:latin typeface="Verdana" panose="020B0604030504040204" pitchFamily="34" charset="0"/>
                <a:ea typeface="Verdana" panose="020B0604030504040204" pitchFamily="34" charset="0"/>
                <a:cs typeface="Verdana" panose="020B0604030504040204" pitchFamily="34" charset="0"/>
              </a:rPr>
              <a:t>3.</a:t>
            </a:r>
          </a:p>
          <a:p>
            <a:endParaRPr lang="en-US" sz="1600" dirty="0">
              <a:latin typeface="Georgia" panose="02040502050405020303" pitchFamily="18" charset="0"/>
            </a:endParaRPr>
          </a:p>
          <a:p>
            <a:endParaRPr lang="en-US" sz="1600" dirty="0">
              <a:latin typeface="Georgia" panose="02040502050405020303" pitchFamily="18" charset="0"/>
            </a:endParaRPr>
          </a:p>
          <a:p>
            <a:endParaRPr lang="en-US" sz="1600" dirty="0">
              <a:latin typeface="Georgia" panose="02040502050405020303" pitchFamily="18" charset="0"/>
            </a:endParaRPr>
          </a:p>
          <a:p>
            <a:endParaRPr lang="en-US" sz="1600" dirty="0">
              <a:latin typeface="Georgia" panose="02040502050405020303" pitchFamily="18" charset="0"/>
            </a:endParaRPr>
          </a:p>
        </p:txBody>
      </p:sp>
      <p:sp>
        <p:nvSpPr>
          <p:cNvPr id="12" name="Rectangle 11">
            <a:extLst>
              <a:ext uri="{FF2B5EF4-FFF2-40B4-BE49-F238E27FC236}">
                <a16:creationId xmlns:a16="http://schemas.microsoft.com/office/drawing/2014/main" id="{ECBF39C4-1A46-4B54-BEEA-CB7389E7FB2D}"/>
              </a:ext>
            </a:extLst>
          </p:cNvPr>
          <p:cNvSpPr/>
          <p:nvPr userDrawn="1"/>
        </p:nvSpPr>
        <p:spPr>
          <a:xfrm>
            <a:off x="331304" y="556525"/>
            <a:ext cx="2690192" cy="3183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2" name="TextBox 1">
            <a:extLst>
              <a:ext uri="{FF2B5EF4-FFF2-40B4-BE49-F238E27FC236}">
                <a16:creationId xmlns:a16="http://schemas.microsoft.com/office/drawing/2014/main" id="{18E7F317-73F5-44CC-B58E-A6B4B7CA0E98}"/>
              </a:ext>
            </a:extLst>
          </p:cNvPr>
          <p:cNvSpPr txBox="1"/>
          <p:nvPr userDrawn="1"/>
        </p:nvSpPr>
        <p:spPr>
          <a:xfrm>
            <a:off x="3391860" y="1282137"/>
            <a:ext cx="4277561" cy="543867"/>
          </a:xfrm>
          <a:prstGeom prst="rect">
            <a:avLst/>
          </a:prstGeom>
          <a:noFill/>
        </p:spPr>
        <p:txBody>
          <a:bodyPr wrap="square" rtlCol="0">
            <a:spAutoFit/>
          </a:bodyPr>
          <a:lstStyle/>
          <a:p>
            <a:pPr marL="304792" indent="-304792" defTabSz="1341086">
              <a:buFont typeface="+mj-lt"/>
              <a:buAutoNum type="arabicPeriod"/>
            </a:pPr>
            <a:r>
              <a:rPr lang="en-US" sz="1467" dirty="0">
                <a:solidFill>
                  <a:prstClr val="black"/>
                </a:solidFill>
                <a:latin typeface="Verdana" panose="020B0604030504040204" pitchFamily="34" charset="0"/>
                <a:ea typeface="Verdana" panose="020B0604030504040204" pitchFamily="34" charset="0"/>
              </a:rPr>
              <a:t>Which statement is true about radiation?</a:t>
            </a:r>
          </a:p>
        </p:txBody>
      </p:sp>
      <p:sp>
        <p:nvSpPr>
          <p:cNvPr id="3" name="TextBox 2">
            <a:extLst>
              <a:ext uri="{FF2B5EF4-FFF2-40B4-BE49-F238E27FC236}">
                <a16:creationId xmlns:a16="http://schemas.microsoft.com/office/drawing/2014/main" id="{59F3363A-D547-4606-86B8-D947B9B6CF75}"/>
              </a:ext>
            </a:extLst>
          </p:cNvPr>
          <p:cNvSpPr txBox="1"/>
          <p:nvPr userDrawn="1"/>
        </p:nvSpPr>
        <p:spPr>
          <a:xfrm>
            <a:off x="3516309" y="1782327"/>
            <a:ext cx="4153111" cy="2206245"/>
          </a:xfrm>
          <a:prstGeom prst="rect">
            <a:avLst/>
          </a:prstGeom>
          <a:noFill/>
        </p:spPr>
        <p:txBody>
          <a:bodyPr wrap="square" rtlCol="0">
            <a:spAutoFit/>
          </a:bodyPr>
          <a:lstStyle/>
          <a:p>
            <a:pPr marL="502907" indent="-304792" defTabSz="1341086">
              <a:spcAft>
                <a:spcPts val="800"/>
              </a:spcAft>
              <a:buFontTx/>
              <a:buAutoNum type="alphaUcPeriod"/>
            </a:pPr>
            <a:r>
              <a:rPr lang="en-US" sz="1467" dirty="0">
                <a:solidFill>
                  <a:prstClr val="black"/>
                </a:solidFill>
                <a:latin typeface="Verdana" panose="020B0604030504040204" pitchFamily="34" charset="0"/>
                <a:ea typeface="Verdana" panose="020B0604030504040204" pitchFamily="34" charset="0"/>
              </a:rPr>
              <a:t>Radiation is the transfer of heat through electromagnetic waves</a:t>
            </a:r>
          </a:p>
          <a:p>
            <a:pPr marL="502907" indent="-304792" defTabSz="1341086">
              <a:spcAft>
                <a:spcPts val="800"/>
              </a:spcAft>
              <a:buFontTx/>
              <a:buAutoNum type="alphaUcPeriod"/>
            </a:pPr>
            <a:r>
              <a:rPr lang="en-US" sz="1467" dirty="0">
                <a:solidFill>
                  <a:prstClr val="black"/>
                </a:solidFill>
                <a:latin typeface="Verdana" panose="020B0604030504040204" pitchFamily="34" charset="0"/>
                <a:ea typeface="Verdana" panose="020B0604030504040204" pitchFamily="34" charset="0"/>
              </a:rPr>
              <a:t>Radiation is the transfer of heat through direct contact</a:t>
            </a:r>
          </a:p>
          <a:p>
            <a:pPr marL="502907" indent="-304792" defTabSz="1341086">
              <a:spcAft>
                <a:spcPts val="800"/>
              </a:spcAft>
              <a:buFontTx/>
              <a:buAutoNum type="alphaUcPeriod"/>
            </a:pPr>
            <a:r>
              <a:rPr lang="en-US" sz="1467" dirty="0">
                <a:solidFill>
                  <a:prstClr val="black"/>
                </a:solidFill>
                <a:latin typeface="Verdana" panose="020B0604030504040204" pitchFamily="34" charset="0"/>
                <a:ea typeface="Verdana" panose="020B0604030504040204" pitchFamily="34" charset="0"/>
              </a:rPr>
              <a:t>Radiation is more dangerous than conduction</a:t>
            </a:r>
          </a:p>
          <a:p>
            <a:pPr marL="502907" indent="-304792" defTabSz="1341086">
              <a:spcAft>
                <a:spcPts val="800"/>
              </a:spcAft>
              <a:buFontTx/>
              <a:buAutoNum type="alphaUcPeriod"/>
            </a:pPr>
            <a:r>
              <a:rPr lang="en-US" sz="1467" dirty="0">
                <a:solidFill>
                  <a:prstClr val="black"/>
                </a:solidFill>
                <a:latin typeface="Verdana" panose="020B0604030504040204" pitchFamily="34" charset="0"/>
                <a:ea typeface="Verdana" panose="020B0604030504040204" pitchFamily="34" charset="0"/>
              </a:rPr>
              <a:t>Radiation is the transfer of heat through liquids and gases</a:t>
            </a:r>
          </a:p>
        </p:txBody>
      </p:sp>
      <p:sp>
        <p:nvSpPr>
          <p:cNvPr id="4" name="TextBox 3">
            <a:extLst>
              <a:ext uri="{FF2B5EF4-FFF2-40B4-BE49-F238E27FC236}">
                <a16:creationId xmlns:a16="http://schemas.microsoft.com/office/drawing/2014/main" id="{E90149C7-C1C7-4BAA-98B2-F7544EA35C69}"/>
              </a:ext>
            </a:extLst>
          </p:cNvPr>
          <p:cNvSpPr txBox="1"/>
          <p:nvPr userDrawn="1"/>
        </p:nvSpPr>
        <p:spPr>
          <a:xfrm>
            <a:off x="3391859" y="4080370"/>
            <a:ext cx="4372840" cy="318100"/>
          </a:xfrm>
          <a:prstGeom prst="rect">
            <a:avLst/>
          </a:prstGeom>
          <a:noFill/>
        </p:spPr>
        <p:txBody>
          <a:bodyPr wrap="square" rtlCol="0">
            <a:spAutoFit/>
          </a:bodyPr>
          <a:lstStyle/>
          <a:p>
            <a:pPr marL="304792" indent="-304792" defTabSz="1341086">
              <a:buFont typeface="+mj-lt"/>
              <a:buAutoNum type="arabicPeriod" startAt="2"/>
            </a:pPr>
            <a:r>
              <a:rPr lang="en-US" sz="1467" dirty="0">
                <a:solidFill>
                  <a:prstClr val="black"/>
                </a:solidFill>
                <a:latin typeface="Verdana" panose="020B0604030504040204" pitchFamily="34" charset="0"/>
                <a:ea typeface="Verdana" panose="020B0604030504040204" pitchFamily="34" charset="0"/>
              </a:rPr>
              <a:t>Which is true about UVA and UVB rays?</a:t>
            </a:r>
          </a:p>
        </p:txBody>
      </p:sp>
      <p:sp>
        <p:nvSpPr>
          <p:cNvPr id="5" name="TextBox 4">
            <a:extLst>
              <a:ext uri="{FF2B5EF4-FFF2-40B4-BE49-F238E27FC236}">
                <a16:creationId xmlns:a16="http://schemas.microsoft.com/office/drawing/2014/main" id="{9D3A2210-4A42-44E0-A612-0EA5EB748C84}"/>
              </a:ext>
            </a:extLst>
          </p:cNvPr>
          <p:cNvSpPr txBox="1"/>
          <p:nvPr userDrawn="1"/>
        </p:nvSpPr>
        <p:spPr>
          <a:xfrm>
            <a:off x="3516309" y="4429183"/>
            <a:ext cx="4153111" cy="2206245"/>
          </a:xfrm>
          <a:prstGeom prst="rect">
            <a:avLst/>
          </a:prstGeom>
          <a:noFill/>
        </p:spPr>
        <p:txBody>
          <a:bodyPr wrap="square" rtlCol="0">
            <a:spAutoFit/>
          </a:bodyPr>
          <a:lstStyle/>
          <a:p>
            <a:pPr marL="502907" indent="-304792" defTabSz="1341086">
              <a:spcAft>
                <a:spcPts val="800"/>
              </a:spcAft>
              <a:buFontTx/>
              <a:buAutoNum type="alphaUcPeriod"/>
            </a:pPr>
            <a:r>
              <a:rPr lang="en-US" sz="1467" dirty="0">
                <a:solidFill>
                  <a:prstClr val="black"/>
                </a:solidFill>
                <a:latin typeface="Verdana" panose="020B0604030504040204" pitchFamily="34" charset="0"/>
                <a:ea typeface="Verdana" panose="020B0604030504040204" pitchFamily="34" charset="0"/>
              </a:rPr>
              <a:t>Both rays can be blocked 100% by sunscreen</a:t>
            </a:r>
          </a:p>
          <a:p>
            <a:pPr marL="502907" indent="-304792" defTabSz="1341086">
              <a:spcAft>
                <a:spcPts val="800"/>
              </a:spcAft>
              <a:buFontTx/>
              <a:buAutoNum type="alphaUcPeriod"/>
            </a:pPr>
            <a:r>
              <a:rPr lang="en-US" sz="1467" dirty="0">
                <a:solidFill>
                  <a:prstClr val="black"/>
                </a:solidFill>
                <a:latin typeface="Verdana" panose="020B0604030504040204" pitchFamily="34" charset="0"/>
                <a:ea typeface="Verdana" panose="020B0604030504040204" pitchFamily="34" charset="0"/>
              </a:rPr>
              <a:t>UVA protects the surface, UVB protects beneath the surface</a:t>
            </a:r>
          </a:p>
          <a:p>
            <a:pPr marL="502907" indent="-304792" defTabSz="1341086">
              <a:spcAft>
                <a:spcPts val="800"/>
              </a:spcAft>
              <a:buFontTx/>
              <a:buAutoNum type="alphaUcPeriod"/>
            </a:pPr>
            <a:r>
              <a:rPr lang="en-US" sz="1467" dirty="0">
                <a:solidFill>
                  <a:prstClr val="black"/>
                </a:solidFill>
                <a:latin typeface="Verdana" panose="020B0604030504040204" pitchFamily="34" charset="0"/>
                <a:ea typeface="Verdana" panose="020B0604030504040204" pitchFamily="34" charset="0"/>
              </a:rPr>
              <a:t>UVB rays cause burning, UVA rays cause premature aging</a:t>
            </a:r>
          </a:p>
          <a:p>
            <a:pPr marL="502907" indent="-304792" defTabSz="1341086">
              <a:spcAft>
                <a:spcPts val="800"/>
              </a:spcAft>
              <a:buFontTx/>
              <a:buAutoNum type="alphaUcPeriod"/>
            </a:pPr>
            <a:r>
              <a:rPr lang="en-US" sz="1467" dirty="0">
                <a:solidFill>
                  <a:prstClr val="black"/>
                </a:solidFill>
                <a:latin typeface="Verdana" panose="020B0604030504040204" pitchFamily="34" charset="0"/>
                <a:ea typeface="Verdana" panose="020B0604030504040204" pitchFamily="34" charset="0"/>
              </a:rPr>
              <a:t>UVA rays cause burning, UVB rays cause premature aging</a:t>
            </a:r>
          </a:p>
        </p:txBody>
      </p:sp>
      <p:sp>
        <p:nvSpPr>
          <p:cNvPr id="16" name="TextBox 15">
            <a:extLst>
              <a:ext uri="{FF2B5EF4-FFF2-40B4-BE49-F238E27FC236}">
                <a16:creationId xmlns:a16="http://schemas.microsoft.com/office/drawing/2014/main" id="{1A562E12-6107-493A-8C2C-FCBA2984F62E}"/>
              </a:ext>
            </a:extLst>
          </p:cNvPr>
          <p:cNvSpPr txBox="1"/>
          <p:nvPr userDrawn="1"/>
        </p:nvSpPr>
        <p:spPr>
          <a:xfrm>
            <a:off x="7742897" y="1273890"/>
            <a:ext cx="4277561" cy="318100"/>
          </a:xfrm>
          <a:prstGeom prst="rect">
            <a:avLst/>
          </a:prstGeom>
          <a:noFill/>
        </p:spPr>
        <p:txBody>
          <a:bodyPr wrap="square" rtlCol="0">
            <a:spAutoFit/>
          </a:bodyPr>
          <a:lstStyle/>
          <a:p>
            <a:pPr marL="304792" indent="-304792" defTabSz="1341086">
              <a:buFont typeface="+mj-lt"/>
              <a:buAutoNum type="arabicPeriod" startAt="3"/>
            </a:pPr>
            <a:r>
              <a:rPr lang="en-US" sz="1467" dirty="0">
                <a:solidFill>
                  <a:prstClr val="black"/>
                </a:solidFill>
                <a:latin typeface="Verdana" panose="020B0604030504040204" pitchFamily="34" charset="0"/>
                <a:ea typeface="Verdana" panose="020B0604030504040204" pitchFamily="34" charset="0"/>
              </a:rPr>
              <a:t>Which is true about SPF ratings?</a:t>
            </a:r>
          </a:p>
        </p:txBody>
      </p:sp>
      <p:sp>
        <p:nvSpPr>
          <p:cNvPr id="22" name="Rectangle 21">
            <a:extLst>
              <a:ext uri="{FF2B5EF4-FFF2-40B4-BE49-F238E27FC236}">
                <a16:creationId xmlns:a16="http://schemas.microsoft.com/office/drawing/2014/main" id="{2BEACE44-BD79-4365-83DC-3C53C5BE4244}"/>
              </a:ext>
            </a:extLst>
          </p:cNvPr>
          <p:cNvSpPr/>
          <p:nvPr userDrawn="1"/>
        </p:nvSpPr>
        <p:spPr>
          <a:xfrm>
            <a:off x="7902658" y="1782327"/>
            <a:ext cx="3958037" cy="2206245"/>
          </a:xfrm>
          <a:prstGeom prst="rect">
            <a:avLst/>
          </a:prstGeom>
        </p:spPr>
        <p:txBody>
          <a:bodyPr wrap="square">
            <a:spAutoFit/>
          </a:bodyPr>
          <a:lstStyle/>
          <a:p>
            <a:pPr marL="502907" indent="-304792" defTabSz="1341086">
              <a:lnSpc>
                <a:spcPct val="100000"/>
              </a:lnSpc>
              <a:spcAft>
                <a:spcPts val="800"/>
              </a:spcAft>
              <a:buFontTx/>
              <a:buAutoNum type="alphaUcPeriod"/>
            </a:pPr>
            <a:r>
              <a:rPr lang="en-US" sz="1467" dirty="0">
                <a:solidFill>
                  <a:prstClr val="black"/>
                </a:solidFill>
                <a:latin typeface="Verdana" panose="020B0604030504040204" pitchFamily="34" charset="0"/>
                <a:ea typeface="Verdana" panose="020B0604030504040204" pitchFamily="34" charset="0"/>
              </a:rPr>
              <a:t>The highest rating is 100% effective</a:t>
            </a:r>
          </a:p>
          <a:p>
            <a:pPr marL="502907" indent="-304792" defTabSz="1341086">
              <a:lnSpc>
                <a:spcPct val="100000"/>
              </a:lnSpc>
              <a:spcAft>
                <a:spcPts val="800"/>
              </a:spcAft>
              <a:buFontTx/>
              <a:buAutoNum type="alphaUcPeriod"/>
            </a:pPr>
            <a:r>
              <a:rPr lang="en-US" sz="1467" dirty="0">
                <a:solidFill>
                  <a:prstClr val="black"/>
                </a:solidFill>
                <a:latin typeface="Verdana" panose="020B0604030504040204" pitchFamily="34" charset="0"/>
                <a:ea typeface="Verdana" panose="020B0604030504040204" pitchFamily="34" charset="0"/>
              </a:rPr>
              <a:t>The rating number means it will protect you that many times longer than without sunscreen</a:t>
            </a:r>
          </a:p>
          <a:p>
            <a:pPr marL="502907" indent="-304792" defTabSz="1341086">
              <a:lnSpc>
                <a:spcPct val="100000"/>
              </a:lnSpc>
              <a:spcAft>
                <a:spcPts val="800"/>
              </a:spcAft>
              <a:buFontTx/>
              <a:buAutoNum type="alphaUcPeriod"/>
            </a:pPr>
            <a:r>
              <a:rPr lang="en-US" sz="1467" dirty="0">
                <a:solidFill>
                  <a:prstClr val="black"/>
                </a:solidFill>
                <a:latin typeface="Verdana" panose="020B0604030504040204" pitchFamily="34" charset="0"/>
                <a:ea typeface="Verdana" panose="020B0604030504040204" pitchFamily="34" charset="0"/>
              </a:rPr>
              <a:t>SPF ratings are only good in the summer</a:t>
            </a:r>
          </a:p>
          <a:p>
            <a:pPr marL="502907" indent="-304792" defTabSz="1341086">
              <a:lnSpc>
                <a:spcPct val="100000"/>
              </a:lnSpc>
              <a:spcAft>
                <a:spcPts val="800"/>
              </a:spcAft>
              <a:buFontTx/>
              <a:buAutoNum type="alphaUcPeriod"/>
            </a:pPr>
            <a:r>
              <a:rPr lang="en-US" sz="1467" dirty="0">
                <a:solidFill>
                  <a:prstClr val="black"/>
                </a:solidFill>
                <a:latin typeface="Verdana" panose="020B0604030504040204" pitchFamily="34" charset="0"/>
                <a:ea typeface="Verdana" panose="020B0604030504040204" pitchFamily="34" charset="0"/>
              </a:rPr>
              <a:t>SPF doesn’t matter after 1 pm</a:t>
            </a:r>
          </a:p>
        </p:txBody>
      </p:sp>
    </p:spTree>
    <p:extLst>
      <p:ext uri="{BB962C8B-B14F-4D97-AF65-F5344CB8AC3E}">
        <p14:creationId xmlns:p14="http://schemas.microsoft.com/office/powerpoint/2010/main" val="3825052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9/30/2021</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Picture 15" descr="A picture containing drawing&#10;&#10;Description automatically generated">
            <a:extLst>
              <a:ext uri="{FF2B5EF4-FFF2-40B4-BE49-F238E27FC236}">
                <a16:creationId xmlns:a16="http://schemas.microsoft.com/office/drawing/2014/main" id="{9385C99F-B389-F041-9387-0574BD3BEB9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250741" y="0"/>
            <a:ext cx="8976220" cy="6858000"/>
          </a:xfrm>
          <a:prstGeom prst="rect">
            <a:avLst/>
          </a:prstGeom>
        </p:spPr>
      </p:pic>
      <p:sp>
        <p:nvSpPr>
          <p:cNvPr id="21" name="Rectangle 20">
            <a:extLst>
              <a:ext uri="{FF2B5EF4-FFF2-40B4-BE49-F238E27FC236}">
                <a16:creationId xmlns:a16="http://schemas.microsoft.com/office/drawing/2014/main" id="{EBCBA5DF-BB69-432E-AB6D-7AD355F2636F}"/>
              </a:ext>
            </a:extLst>
          </p:cNvPr>
          <p:cNvSpPr/>
          <p:nvPr userDrawn="1"/>
        </p:nvSpPr>
        <p:spPr>
          <a:xfrm>
            <a:off x="1" y="1"/>
            <a:ext cx="3250740" cy="6858000"/>
          </a:xfrm>
          <a:prstGeom prst="rect">
            <a:avLst/>
          </a:prstGeom>
          <a:solidFill>
            <a:srgbClr val="FFF2CC">
              <a:alpha val="38039"/>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4" name="Rectangle 23">
            <a:extLst>
              <a:ext uri="{FF2B5EF4-FFF2-40B4-BE49-F238E27FC236}">
                <a16:creationId xmlns:a16="http://schemas.microsoft.com/office/drawing/2014/main" id="{748350B4-E5D4-4DFD-A262-6460FB644404}"/>
              </a:ext>
            </a:extLst>
          </p:cNvPr>
          <p:cNvSpPr/>
          <p:nvPr userDrawn="1"/>
        </p:nvSpPr>
        <p:spPr>
          <a:xfrm>
            <a:off x="3387261" y="134535"/>
            <a:ext cx="8668216" cy="65692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chemeClr val="bg1"/>
                </a:solidFill>
              </a:ln>
            </a:endParaRPr>
          </a:p>
        </p:txBody>
      </p:sp>
      <p:sp>
        <p:nvSpPr>
          <p:cNvPr id="25" name="TextBox 24">
            <a:extLst>
              <a:ext uri="{FF2B5EF4-FFF2-40B4-BE49-F238E27FC236}">
                <a16:creationId xmlns:a16="http://schemas.microsoft.com/office/drawing/2014/main" id="{27D6DF2E-36A3-409E-9058-DFDE945C1C23}"/>
              </a:ext>
            </a:extLst>
          </p:cNvPr>
          <p:cNvSpPr txBox="1"/>
          <p:nvPr userDrawn="1"/>
        </p:nvSpPr>
        <p:spPr>
          <a:xfrm>
            <a:off x="10815929" y="6657776"/>
            <a:ext cx="1850976" cy="215444"/>
          </a:xfrm>
          <a:prstGeom prst="rect">
            <a:avLst/>
          </a:prstGeom>
          <a:noFill/>
        </p:spPr>
        <p:txBody>
          <a:bodyPr wrap="square" rtlCol="0">
            <a:spAutoFit/>
          </a:bodyPr>
          <a:lstStyle/>
          <a:p>
            <a:r>
              <a:rPr lang="en-US" sz="800" dirty="0">
                <a:solidFill>
                  <a:schemeClr val="bg1">
                    <a:lumMod val="50000"/>
                  </a:schemeClr>
                </a:solidFill>
                <a:latin typeface="Verdana" panose="020B0604030504040204" pitchFamily="34" charset="0"/>
                <a:ea typeface="Verdana" panose="020B0604030504040204" pitchFamily="34" charset="0"/>
              </a:rPr>
              <a:t>© Kesler Science, LLC</a:t>
            </a:r>
          </a:p>
        </p:txBody>
      </p:sp>
      <p:pic>
        <p:nvPicPr>
          <p:cNvPr id="5" name="Picture 4">
            <a:extLst>
              <a:ext uri="{FF2B5EF4-FFF2-40B4-BE49-F238E27FC236}">
                <a16:creationId xmlns:a16="http://schemas.microsoft.com/office/drawing/2014/main" id="{FEADB8F4-B998-4B6B-9E89-0A8C5D5385B3}"/>
              </a:ext>
            </a:extLst>
          </p:cNvPr>
          <p:cNvPicPr>
            <a:picLocks noChangeAspect="1"/>
          </p:cNvPicPr>
          <p:nvPr userDrawn="1"/>
        </p:nvPicPr>
        <p:blipFill>
          <a:blip r:embed="rId6" cstate="hqprint">
            <a:alphaModFix amt="50000"/>
            <a:extLst>
              <a:ext uri="{28A0092B-C50C-407E-A947-70E740481C1C}">
                <a14:useLocalDpi xmlns:a14="http://schemas.microsoft.com/office/drawing/2010/main" val="0"/>
              </a:ext>
            </a:extLst>
          </a:blip>
          <a:stretch>
            <a:fillRect/>
          </a:stretch>
        </p:blipFill>
        <p:spPr>
          <a:xfrm>
            <a:off x="11180957" y="134535"/>
            <a:ext cx="868065" cy="520840"/>
          </a:xfrm>
          <a:prstGeom prst="rect">
            <a:avLst/>
          </a:prstGeom>
        </p:spPr>
      </p:pic>
      <p:cxnSp>
        <p:nvCxnSpPr>
          <p:cNvPr id="15" name="Straight Connector 14">
            <a:extLst>
              <a:ext uri="{FF2B5EF4-FFF2-40B4-BE49-F238E27FC236}">
                <a16:creationId xmlns:a16="http://schemas.microsoft.com/office/drawing/2014/main" id="{AFFB8D2E-C569-45F1-942C-8E599E2D1A4C}"/>
              </a:ext>
            </a:extLst>
          </p:cNvPr>
          <p:cNvCxnSpPr>
            <a:cxnSpLocks/>
          </p:cNvCxnSpPr>
          <p:nvPr userDrawn="1"/>
        </p:nvCxnSpPr>
        <p:spPr>
          <a:xfrm>
            <a:off x="7714913" y="1649336"/>
            <a:ext cx="0" cy="426396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CCADA76A-C953-46D9-9D0B-D4696273C863}"/>
              </a:ext>
            </a:extLst>
          </p:cNvPr>
          <p:cNvGrpSpPr/>
          <p:nvPr userDrawn="1"/>
        </p:nvGrpSpPr>
        <p:grpSpPr>
          <a:xfrm>
            <a:off x="3389376" y="146304"/>
            <a:ext cx="987552" cy="987552"/>
            <a:chOff x="11408" y="24791"/>
            <a:chExt cx="1212211" cy="1212211"/>
          </a:xfrm>
        </p:grpSpPr>
        <p:sp>
          <p:nvSpPr>
            <p:cNvPr id="22" name="Star: 32 Points 21">
              <a:extLst>
                <a:ext uri="{FF2B5EF4-FFF2-40B4-BE49-F238E27FC236}">
                  <a16:creationId xmlns:a16="http://schemas.microsoft.com/office/drawing/2014/main" id="{19B0FF79-1662-4173-89FB-1945D3B9B8A0}"/>
                </a:ext>
              </a:extLst>
            </p:cNvPr>
            <p:cNvSpPr/>
            <p:nvPr userDrawn="1"/>
          </p:nvSpPr>
          <p:spPr>
            <a:xfrm>
              <a:off x="11408" y="24791"/>
              <a:ext cx="1212211" cy="1212211"/>
            </a:xfrm>
            <a:prstGeom prst="star32">
              <a:avLst>
                <a:gd name="adj" fmla="val 44591"/>
              </a:avLst>
            </a:prstGeom>
            <a:solidFill>
              <a:srgbClr val="FFC000"/>
            </a:solidFill>
            <a:ln>
              <a:solidFill>
                <a:srgbClr val="FFFF00"/>
              </a:solidFill>
            </a:ln>
            <a:effectLst>
              <a:outerShdw blurRad="50800" dist="38100" dir="2700000" algn="tl" rotWithShape="0">
                <a:prstClr val="black">
                  <a:alpha val="6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3" name="Star: 32 Points 22">
              <a:extLst>
                <a:ext uri="{FF2B5EF4-FFF2-40B4-BE49-F238E27FC236}">
                  <a16:creationId xmlns:a16="http://schemas.microsoft.com/office/drawing/2014/main" id="{2DEA0DAC-332E-4718-AC07-2F7E87A9BBC9}"/>
                </a:ext>
              </a:extLst>
            </p:cNvPr>
            <p:cNvSpPr/>
            <p:nvPr userDrawn="1"/>
          </p:nvSpPr>
          <p:spPr>
            <a:xfrm>
              <a:off x="57863" y="71246"/>
              <a:ext cx="1119301" cy="1119301"/>
            </a:xfrm>
            <a:prstGeom prst="star32">
              <a:avLst>
                <a:gd name="adj" fmla="val 44236"/>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19" name="TextBox 18">
            <a:extLst>
              <a:ext uri="{FF2B5EF4-FFF2-40B4-BE49-F238E27FC236}">
                <a16:creationId xmlns:a16="http://schemas.microsoft.com/office/drawing/2014/main" id="{84FDD8F3-AA7B-4887-A850-A62AD97F7F43}"/>
              </a:ext>
            </a:extLst>
          </p:cNvPr>
          <p:cNvSpPr txBox="1"/>
          <p:nvPr userDrawn="1"/>
        </p:nvSpPr>
        <p:spPr>
          <a:xfrm>
            <a:off x="3168393" y="380132"/>
            <a:ext cx="1426321" cy="461665"/>
          </a:xfrm>
          <a:prstGeom prst="rect">
            <a:avLst/>
          </a:prstGeom>
          <a:noFill/>
        </p:spPr>
        <p:txBody>
          <a:bodyPr wrap="square" rtlCol="0">
            <a:spAutoFit/>
          </a:bodyPr>
          <a:lstStyle/>
          <a:p>
            <a:pPr algn="ctr"/>
            <a:r>
              <a:rPr lang="en-US" sz="1200" b="1" dirty="0">
                <a:latin typeface="Georgia" panose="02040502050405020303" pitchFamily="18" charset="0"/>
                <a:ea typeface="Verdana" panose="020B0604030504040204" pitchFamily="34" charset="0"/>
              </a:rPr>
              <a:t>INPUT STATION</a:t>
            </a:r>
          </a:p>
        </p:txBody>
      </p:sp>
      <p:sp>
        <p:nvSpPr>
          <p:cNvPr id="20" name="TextBox 19">
            <a:extLst>
              <a:ext uri="{FF2B5EF4-FFF2-40B4-BE49-F238E27FC236}">
                <a16:creationId xmlns:a16="http://schemas.microsoft.com/office/drawing/2014/main" id="{5C7B85DF-2677-4763-B10A-4A6165983398}"/>
              </a:ext>
            </a:extLst>
          </p:cNvPr>
          <p:cNvSpPr txBox="1"/>
          <p:nvPr userDrawn="1"/>
        </p:nvSpPr>
        <p:spPr>
          <a:xfrm>
            <a:off x="4580779" y="199426"/>
            <a:ext cx="3389211"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Read It! </a:t>
            </a:r>
          </a:p>
        </p:txBody>
      </p:sp>
    </p:spTree>
    <p:extLst>
      <p:ext uri="{BB962C8B-B14F-4D97-AF65-F5344CB8AC3E}">
        <p14:creationId xmlns:p14="http://schemas.microsoft.com/office/powerpoint/2010/main" val="1493476250"/>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8CFE5-1B4E-418A-B344-3508CD094058}"/>
              </a:ext>
            </a:extLst>
          </p:cNvPr>
          <p:cNvSpPr>
            <a:spLocks noGrp="1"/>
          </p:cNvSpPr>
          <p:nvPr>
            <p:ph type="ctrTitle"/>
          </p:nvPr>
        </p:nvSpPr>
        <p:spPr/>
        <p:txBody>
          <a:bodyPr/>
          <a:lstStyle/>
          <a:p>
            <a:r>
              <a:rPr lang="en-US" dirty="0"/>
              <a:t>Bell Ringer October 13/14</a:t>
            </a:r>
          </a:p>
        </p:txBody>
      </p:sp>
      <p:sp>
        <p:nvSpPr>
          <p:cNvPr id="3" name="Subtitle 2">
            <a:extLst>
              <a:ext uri="{FF2B5EF4-FFF2-40B4-BE49-F238E27FC236}">
                <a16:creationId xmlns:a16="http://schemas.microsoft.com/office/drawing/2014/main" id="{DF865BA7-849C-421A-96D3-F6A81BC9E0BA}"/>
              </a:ext>
            </a:extLst>
          </p:cNvPr>
          <p:cNvSpPr>
            <a:spLocks noGrp="1"/>
          </p:cNvSpPr>
          <p:nvPr>
            <p:ph type="subTitle" idx="1"/>
          </p:nvPr>
        </p:nvSpPr>
        <p:spPr/>
        <p:txBody>
          <a:bodyPr/>
          <a:lstStyle/>
          <a:p>
            <a:r>
              <a:rPr lang="en-US" dirty="0"/>
              <a:t>Read it! Activity: Sunscreen and Radiation</a:t>
            </a:r>
          </a:p>
        </p:txBody>
      </p:sp>
    </p:spTree>
    <p:extLst>
      <p:ext uri="{BB962C8B-B14F-4D97-AF65-F5344CB8AC3E}">
        <p14:creationId xmlns:p14="http://schemas.microsoft.com/office/powerpoint/2010/main" val="3257432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CE27DE7-446D-4E32-A846-28CFEF42E19E}"/>
              </a:ext>
            </a:extLst>
          </p:cNvPr>
          <p:cNvSpPr txBox="1"/>
          <p:nvPr/>
        </p:nvSpPr>
        <p:spPr>
          <a:xfrm>
            <a:off x="278176" y="6488669"/>
            <a:ext cx="2625213" cy="338554"/>
          </a:xfrm>
          <a:prstGeom prst="rect">
            <a:avLst/>
          </a:prstGeom>
          <a:noFill/>
        </p:spPr>
        <p:txBody>
          <a:bodyPr wrap="square" rtlCol="0">
            <a:spAutoFit/>
          </a:bodyPr>
          <a:lstStyle/>
          <a:p>
            <a:pPr algn="ctr" defTabSz="609585"/>
            <a:r>
              <a:rPr lang="en-US" sz="1600" b="1" dirty="0">
                <a:solidFill>
                  <a:prstClr val="black"/>
                </a:solidFill>
                <a:latin typeface="Georgia" panose="02040502050405020303" pitchFamily="18" charset="0"/>
                <a:ea typeface="Verdana" panose="020B0604030504040204" pitchFamily="34" charset="0"/>
                <a:hlinkClick r:id="rId2" action="ppaction://hlinksldjump"/>
              </a:rPr>
              <a:t>Continue</a:t>
            </a:r>
            <a:r>
              <a:rPr lang="en-US" sz="1600" dirty="0">
                <a:solidFill>
                  <a:prstClr val="black"/>
                </a:solidFill>
                <a:latin typeface="Calibri" panose="020F0502020204030204"/>
                <a:hlinkClick r:id="rId2" action="ppaction://hlinksldjump"/>
              </a:rPr>
              <a:t> </a:t>
            </a:r>
            <a:r>
              <a:rPr lang="en-US" sz="1600" b="1" dirty="0">
                <a:solidFill>
                  <a:prstClr val="black"/>
                </a:solidFill>
                <a:latin typeface="Georgia" panose="02040502050405020303" pitchFamily="18" charset="0"/>
                <a:ea typeface="Verdana" panose="020B0604030504040204" pitchFamily="34" charset="0"/>
                <a:hlinkClick r:id="rId2" action="ppaction://hlinksldjump"/>
              </a:rPr>
              <a:t>to Part 2</a:t>
            </a:r>
            <a:endParaRPr lang="en-US" sz="1600" b="1" dirty="0">
              <a:solidFill>
                <a:prstClr val="black"/>
              </a:solidFill>
              <a:latin typeface="Georgia" panose="02040502050405020303" pitchFamily="18" charset="0"/>
              <a:ea typeface="Verdana" panose="020B0604030504040204" pitchFamily="34" charset="0"/>
            </a:endParaRPr>
          </a:p>
        </p:txBody>
      </p:sp>
      <p:sp>
        <p:nvSpPr>
          <p:cNvPr id="4" name="TextBox 3">
            <a:extLst>
              <a:ext uri="{FF2B5EF4-FFF2-40B4-BE49-F238E27FC236}">
                <a16:creationId xmlns:a16="http://schemas.microsoft.com/office/drawing/2014/main" id="{DE74CBAA-989A-40A1-ADC8-82DD172B3635}"/>
              </a:ext>
            </a:extLst>
          </p:cNvPr>
          <p:cNvSpPr txBox="1"/>
          <p:nvPr/>
        </p:nvSpPr>
        <p:spPr>
          <a:xfrm>
            <a:off x="278178" y="2220135"/>
            <a:ext cx="2753121" cy="318100"/>
          </a:xfrm>
          <a:prstGeom prst="rect">
            <a:avLst/>
          </a:prstGeom>
          <a:noFill/>
        </p:spPr>
        <p:txBody>
          <a:bodyPr wrap="square" rtlCol="0">
            <a:spAutoFit/>
          </a:bodyPr>
          <a:lstStyle/>
          <a:p>
            <a:pPr defTabSz="609585"/>
            <a:r>
              <a:rPr lang="en-US" sz="1467" i="1" dirty="0">
                <a:solidFill>
                  <a:prstClr val="black">
                    <a:lumMod val="50000"/>
                    <a:lumOff val="50000"/>
                  </a:prstClr>
                </a:solidFill>
                <a:latin typeface="Verdana" panose="020B0604030504040204" pitchFamily="34" charset="0"/>
                <a:ea typeface="Verdana" panose="020B0604030504040204" pitchFamily="34" charset="0"/>
              </a:rPr>
              <a:t>Type/draw here.</a:t>
            </a:r>
          </a:p>
        </p:txBody>
      </p:sp>
      <p:sp>
        <p:nvSpPr>
          <p:cNvPr id="5" name="TextBox 4">
            <a:extLst>
              <a:ext uri="{FF2B5EF4-FFF2-40B4-BE49-F238E27FC236}">
                <a16:creationId xmlns:a16="http://schemas.microsoft.com/office/drawing/2014/main" id="{755C743A-0C58-4773-8644-D0E8AB097D7B}"/>
              </a:ext>
            </a:extLst>
          </p:cNvPr>
          <p:cNvSpPr txBox="1"/>
          <p:nvPr/>
        </p:nvSpPr>
        <p:spPr>
          <a:xfrm>
            <a:off x="278177" y="3663846"/>
            <a:ext cx="2753121" cy="318100"/>
          </a:xfrm>
          <a:prstGeom prst="rect">
            <a:avLst/>
          </a:prstGeom>
          <a:noFill/>
        </p:spPr>
        <p:txBody>
          <a:bodyPr wrap="square" rtlCol="0">
            <a:spAutoFit/>
          </a:bodyPr>
          <a:lstStyle/>
          <a:p>
            <a:pPr defTabSz="609585"/>
            <a:r>
              <a:rPr lang="en-US" sz="1467" i="1" dirty="0">
                <a:solidFill>
                  <a:prstClr val="black">
                    <a:lumMod val="50000"/>
                    <a:lumOff val="50000"/>
                  </a:prstClr>
                </a:solidFill>
                <a:latin typeface="Verdana" panose="020B0604030504040204" pitchFamily="34" charset="0"/>
                <a:ea typeface="Verdana" panose="020B0604030504040204" pitchFamily="34" charset="0"/>
              </a:rPr>
              <a:t>Type/draw here.</a:t>
            </a:r>
          </a:p>
        </p:txBody>
      </p:sp>
      <p:sp>
        <p:nvSpPr>
          <p:cNvPr id="6" name="TextBox 5">
            <a:extLst>
              <a:ext uri="{FF2B5EF4-FFF2-40B4-BE49-F238E27FC236}">
                <a16:creationId xmlns:a16="http://schemas.microsoft.com/office/drawing/2014/main" id="{8BEEA5E4-9589-4F36-BD4C-985336CE0296}"/>
              </a:ext>
            </a:extLst>
          </p:cNvPr>
          <p:cNvSpPr txBox="1"/>
          <p:nvPr/>
        </p:nvSpPr>
        <p:spPr>
          <a:xfrm>
            <a:off x="278177" y="5118847"/>
            <a:ext cx="2753121" cy="318100"/>
          </a:xfrm>
          <a:prstGeom prst="rect">
            <a:avLst/>
          </a:prstGeom>
          <a:noFill/>
        </p:spPr>
        <p:txBody>
          <a:bodyPr wrap="square" rtlCol="0">
            <a:spAutoFit/>
          </a:bodyPr>
          <a:lstStyle/>
          <a:p>
            <a:pPr defTabSz="609585"/>
            <a:r>
              <a:rPr lang="en-US" sz="1467" i="1" dirty="0">
                <a:solidFill>
                  <a:prstClr val="black">
                    <a:lumMod val="50000"/>
                    <a:lumOff val="50000"/>
                  </a:prstClr>
                </a:solidFill>
                <a:latin typeface="Verdana" panose="020B0604030504040204" pitchFamily="34" charset="0"/>
                <a:ea typeface="Verdana" panose="020B0604030504040204" pitchFamily="34" charset="0"/>
              </a:rPr>
              <a:t>Type/draw here.</a:t>
            </a:r>
          </a:p>
        </p:txBody>
      </p:sp>
    </p:spTree>
    <p:extLst>
      <p:ext uri="{BB962C8B-B14F-4D97-AF65-F5344CB8AC3E}">
        <p14:creationId xmlns:p14="http://schemas.microsoft.com/office/powerpoint/2010/main" val="1067516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85D1CDC-EABF-4BCB-917D-A083AE3123D8}"/>
              </a:ext>
            </a:extLst>
          </p:cNvPr>
          <p:cNvSpPr txBox="1"/>
          <p:nvPr/>
        </p:nvSpPr>
        <p:spPr>
          <a:xfrm>
            <a:off x="278176" y="6488669"/>
            <a:ext cx="2625213" cy="338554"/>
          </a:xfrm>
          <a:prstGeom prst="rect">
            <a:avLst/>
          </a:prstGeom>
          <a:noFill/>
        </p:spPr>
        <p:txBody>
          <a:bodyPr wrap="square" rtlCol="0">
            <a:spAutoFit/>
          </a:bodyPr>
          <a:lstStyle/>
          <a:p>
            <a:pPr algn="ctr" defTabSz="609585"/>
            <a:r>
              <a:rPr lang="en-US" sz="1600" b="1" dirty="0">
                <a:solidFill>
                  <a:prstClr val="black"/>
                </a:solidFill>
                <a:latin typeface="Georgia" panose="02040502050405020303" pitchFamily="18" charset="0"/>
                <a:ea typeface="Verdana" panose="020B0604030504040204" pitchFamily="34" charset="0"/>
                <a:hlinkClick r:id="rId2" action="ppaction://hlinksldjump"/>
              </a:rPr>
              <a:t>Continue</a:t>
            </a:r>
            <a:r>
              <a:rPr lang="en-US" sz="1600" dirty="0">
                <a:solidFill>
                  <a:prstClr val="black"/>
                </a:solidFill>
                <a:latin typeface="Calibri" panose="020F0502020204030204"/>
                <a:hlinkClick r:id="rId2" action="ppaction://hlinksldjump"/>
              </a:rPr>
              <a:t> </a:t>
            </a:r>
            <a:r>
              <a:rPr lang="en-US" sz="1600" b="1" dirty="0">
                <a:solidFill>
                  <a:prstClr val="black"/>
                </a:solidFill>
                <a:latin typeface="Georgia" panose="02040502050405020303" pitchFamily="18" charset="0"/>
                <a:ea typeface="Verdana" panose="020B0604030504040204" pitchFamily="34" charset="0"/>
                <a:hlinkClick r:id="rId2" action="ppaction://hlinksldjump"/>
              </a:rPr>
              <a:t>to Questions</a:t>
            </a:r>
            <a:endParaRPr lang="en-US" sz="1600" b="1" dirty="0">
              <a:solidFill>
                <a:prstClr val="black"/>
              </a:solidFill>
              <a:latin typeface="Georgia" panose="02040502050405020303" pitchFamily="18" charset="0"/>
              <a:ea typeface="Verdana" panose="020B0604030504040204" pitchFamily="34" charset="0"/>
            </a:endParaRPr>
          </a:p>
        </p:txBody>
      </p:sp>
      <p:sp>
        <p:nvSpPr>
          <p:cNvPr id="5" name="TextBox 4">
            <a:extLst>
              <a:ext uri="{FF2B5EF4-FFF2-40B4-BE49-F238E27FC236}">
                <a16:creationId xmlns:a16="http://schemas.microsoft.com/office/drawing/2014/main" id="{391321A3-ABA8-47C2-93C5-7CA863D29085}"/>
              </a:ext>
            </a:extLst>
          </p:cNvPr>
          <p:cNvSpPr txBox="1"/>
          <p:nvPr/>
        </p:nvSpPr>
        <p:spPr>
          <a:xfrm>
            <a:off x="278177" y="2189980"/>
            <a:ext cx="2753121" cy="318100"/>
          </a:xfrm>
          <a:prstGeom prst="rect">
            <a:avLst/>
          </a:prstGeom>
          <a:noFill/>
        </p:spPr>
        <p:txBody>
          <a:bodyPr wrap="square" rtlCol="0">
            <a:spAutoFit/>
          </a:bodyPr>
          <a:lstStyle/>
          <a:p>
            <a:pPr defTabSz="609585"/>
            <a:r>
              <a:rPr lang="en-US" sz="1467" i="1" dirty="0">
                <a:solidFill>
                  <a:prstClr val="black">
                    <a:lumMod val="50000"/>
                    <a:lumOff val="50000"/>
                  </a:prstClr>
                </a:solidFill>
                <a:latin typeface="Verdana" panose="020B0604030504040204" pitchFamily="34" charset="0"/>
                <a:ea typeface="Verdana" panose="020B0604030504040204" pitchFamily="34" charset="0"/>
              </a:rPr>
              <a:t>Type/draw here.</a:t>
            </a:r>
          </a:p>
        </p:txBody>
      </p:sp>
      <p:sp>
        <p:nvSpPr>
          <p:cNvPr id="6" name="TextBox 5">
            <a:extLst>
              <a:ext uri="{FF2B5EF4-FFF2-40B4-BE49-F238E27FC236}">
                <a16:creationId xmlns:a16="http://schemas.microsoft.com/office/drawing/2014/main" id="{0C46EABD-9CE1-45E6-A3E8-514F79894167}"/>
              </a:ext>
            </a:extLst>
          </p:cNvPr>
          <p:cNvSpPr txBox="1"/>
          <p:nvPr/>
        </p:nvSpPr>
        <p:spPr>
          <a:xfrm>
            <a:off x="278177" y="3647388"/>
            <a:ext cx="2753121" cy="318100"/>
          </a:xfrm>
          <a:prstGeom prst="rect">
            <a:avLst/>
          </a:prstGeom>
          <a:noFill/>
        </p:spPr>
        <p:txBody>
          <a:bodyPr wrap="square" rtlCol="0">
            <a:spAutoFit/>
          </a:bodyPr>
          <a:lstStyle/>
          <a:p>
            <a:pPr defTabSz="609585"/>
            <a:r>
              <a:rPr lang="en-US" sz="1467" i="1" dirty="0">
                <a:solidFill>
                  <a:prstClr val="black">
                    <a:lumMod val="50000"/>
                    <a:lumOff val="50000"/>
                  </a:prstClr>
                </a:solidFill>
                <a:latin typeface="Verdana" panose="020B0604030504040204" pitchFamily="34" charset="0"/>
                <a:ea typeface="Verdana" panose="020B0604030504040204" pitchFamily="34" charset="0"/>
              </a:rPr>
              <a:t>Type/draw here.</a:t>
            </a:r>
          </a:p>
        </p:txBody>
      </p:sp>
    </p:spTree>
    <p:extLst>
      <p:ext uri="{BB962C8B-B14F-4D97-AF65-F5344CB8AC3E}">
        <p14:creationId xmlns:p14="http://schemas.microsoft.com/office/powerpoint/2010/main" val="615974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79EF40DC-3395-40D7-8C99-6CCBAE08D59E}"/>
              </a:ext>
            </a:extLst>
          </p:cNvPr>
          <p:cNvSpPr txBox="1"/>
          <p:nvPr/>
        </p:nvSpPr>
        <p:spPr>
          <a:xfrm>
            <a:off x="331184" y="563689"/>
            <a:ext cx="2708467" cy="379656"/>
          </a:xfrm>
          <a:prstGeom prst="rect">
            <a:avLst/>
          </a:prstGeom>
          <a:noFill/>
          <a:ln>
            <a:solidFill>
              <a:schemeClr val="bg2">
                <a:lumMod val="90000"/>
              </a:schemeClr>
            </a:solidFill>
            <a:prstDash val="sysDot"/>
          </a:ln>
        </p:spPr>
        <p:txBody>
          <a:bodyPr wrap="square" rtlCol="0">
            <a:spAutoFit/>
          </a:bodyPr>
          <a:lstStyle/>
          <a:p>
            <a:pPr defTabSz="609585"/>
            <a:r>
              <a:rPr lang="en-US" sz="1867" dirty="0">
                <a:solidFill>
                  <a:prstClr val="white">
                    <a:lumMod val="65000"/>
                  </a:prstClr>
                </a:solidFill>
                <a:latin typeface="Verdana" panose="020B0604030504040204" pitchFamily="34" charset="0"/>
                <a:ea typeface="Verdana" panose="020B0604030504040204" pitchFamily="34" charset="0"/>
                <a:cs typeface="Verdana" panose="020B0604030504040204" pitchFamily="34" charset="0"/>
              </a:rPr>
              <a:t>Answer here</a:t>
            </a:r>
          </a:p>
        </p:txBody>
      </p:sp>
      <p:sp>
        <p:nvSpPr>
          <p:cNvPr id="28" name="TextBox 27">
            <a:extLst>
              <a:ext uri="{FF2B5EF4-FFF2-40B4-BE49-F238E27FC236}">
                <a16:creationId xmlns:a16="http://schemas.microsoft.com/office/drawing/2014/main" id="{3DC580C0-61F5-459D-84A9-85DCCCB52415}"/>
              </a:ext>
            </a:extLst>
          </p:cNvPr>
          <p:cNvSpPr txBox="1"/>
          <p:nvPr/>
        </p:nvSpPr>
        <p:spPr>
          <a:xfrm>
            <a:off x="331184" y="1526365"/>
            <a:ext cx="2708467" cy="379656"/>
          </a:xfrm>
          <a:prstGeom prst="rect">
            <a:avLst/>
          </a:prstGeom>
          <a:noFill/>
          <a:ln>
            <a:solidFill>
              <a:schemeClr val="bg2">
                <a:lumMod val="90000"/>
              </a:schemeClr>
            </a:solidFill>
            <a:prstDash val="sysDot"/>
          </a:ln>
        </p:spPr>
        <p:txBody>
          <a:bodyPr wrap="square" rtlCol="0">
            <a:spAutoFit/>
          </a:bodyPr>
          <a:lstStyle/>
          <a:p>
            <a:pPr defTabSz="609585"/>
            <a:r>
              <a:rPr lang="en-US" sz="1867" dirty="0">
                <a:solidFill>
                  <a:prstClr val="white">
                    <a:lumMod val="65000"/>
                  </a:prstClr>
                </a:solidFill>
                <a:latin typeface="Verdana" panose="020B0604030504040204" pitchFamily="34" charset="0"/>
                <a:ea typeface="Verdana" panose="020B0604030504040204" pitchFamily="34" charset="0"/>
                <a:cs typeface="Verdana" panose="020B0604030504040204" pitchFamily="34" charset="0"/>
              </a:rPr>
              <a:t>Answer here</a:t>
            </a:r>
          </a:p>
        </p:txBody>
      </p:sp>
      <p:sp>
        <p:nvSpPr>
          <p:cNvPr id="29" name="TextBox 28">
            <a:extLst>
              <a:ext uri="{FF2B5EF4-FFF2-40B4-BE49-F238E27FC236}">
                <a16:creationId xmlns:a16="http://schemas.microsoft.com/office/drawing/2014/main" id="{D53223CE-53B3-450E-B3AE-A5CAF535B720}"/>
              </a:ext>
            </a:extLst>
          </p:cNvPr>
          <p:cNvSpPr txBox="1"/>
          <p:nvPr/>
        </p:nvSpPr>
        <p:spPr>
          <a:xfrm>
            <a:off x="331184" y="2514093"/>
            <a:ext cx="2708467" cy="379656"/>
          </a:xfrm>
          <a:prstGeom prst="rect">
            <a:avLst/>
          </a:prstGeom>
          <a:noFill/>
          <a:ln>
            <a:solidFill>
              <a:schemeClr val="bg2">
                <a:lumMod val="90000"/>
              </a:schemeClr>
            </a:solidFill>
            <a:prstDash val="sysDot"/>
          </a:ln>
        </p:spPr>
        <p:txBody>
          <a:bodyPr wrap="square" rtlCol="0">
            <a:spAutoFit/>
          </a:bodyPr>
          <a:lstStyle/>
          <a:p>
            <a:pPr defTabSz="609585"/>
            <a:r>
              <a:rPr lang="en-US" sz="1867" dirty="0">
                <a:solidFill>
                  <a:prstClr val="white">
                    <a:lumMod val="65000"/>
                  </a:prstClr>
                </a:solidFill>
                <a:latin typeface="Verdana" panose="020B0604030504040204" pitchFamily="34" charset="0"/>
                <a:ea typeface="Verdana" panose="020B0604030504040204" pitchFamily="34" charset="0"/>
                <a:cs typeface="Verdana" panose="020B0604030504040204" pitchFamily="34" charset="0"/>
              </a:rPr>
              <a:t>Answer here</a:t>
            </a:r>
          </a:p>
        </p:txBody>
      </p:sp>
      <p:sp>
        <p:nvSpPr>
          <p:cNvPr id="7" name="TextBox 6">
            <a:extLst>
              <a:ext uri="{FF2B5EF4-FFF2-40B4-BE49-F238E27FC236}">
                <a16:creationId xmlns:a16="http://schemas.microsoft.com/office/drawing/2014/main" id="{8EDE17DF-F85E-4CF3-9B31-98EFC2CF108E}"/>
              </a:ext>
            </a:extLst>
          </p:cNvPr>
          <p:cNvSpPr txBox="1"/>
          <p:nvPr/>
        </p:nvSpPr>
        <p:spPr>
          <a:xfrm>
            <a:off x="278176" y="5996226"/>
            <a:ext cx="2625213" cy="584775"/>
          </a:xfrm>
          <a:prstGeom prst="rect">
            <a:avLst/>
          </a:prstGeom>
          <a:noFill/>
        </p:spPr>
        <p:txBody>
          <a:bodyPr wrap="square" rtlCol="0">
            <a:spAutoFit/>
          </a:bodyPr>
          <a:lstStyle/>
          <a:p>
            <a:pPr algn="ctr" defTabSz="609585"/>
            <a:r>
              <a:rPr lang="en-US" sz="1600" b="1" dirty="0">
                <a:solidFill>
                  <a:prstClr val="black"/>
                </a:solidFill>
                <a:latin typeface="Georgia" panose="02040502050405020303" pitchFamily="18" charset="0"/>
                <a:ea typeface="Verdana" panose="020B0604030504040204" pitchFamily="34" charset="0"/>
              </a:rPr>
              <a:t>Is your work saved?</a:t>
            </a:r>
          </a:p>
          <a:p>
            <a:pPr algn="ctr" defTabSz="609585"/>
            <a:endParaRPr lang="en-US" sz="1600" b="1" dirty="0">
              <a:solidFill>
                <a:prstClr val="black"/>
              </a:solidFill>
              <a:latin typeface="Georgia" panose="02040502050405020303" pitchFamily="18" charset="0"/>
              <a:ea typeface="Verdana" panose="020B0604030504040204" pitchFamily="34" charset="0"/>
              <a:hlinkClick r:id="rId2" action="ppaction://hlinksldjump"/>
            </a:endParaRPr>
          </a:p>
        </p:txBody>
      </p:sp>
    </p:spTree>
    <p:extLst>
      <p:ext uri="{BB962C8B-B14F-4D97-AF65-F5344CB8AC3E}">
        <p14:creationId xmlns:p14="http://schemas.microsoft.com/office/powerpoint/2010/main" val="16277667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Read It">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TM03090434[[fn=Wood Type]]</Template>
  <TotalTime>3</TotalTime>
  <Words>55</Words>
  <Application>Microsoft Office PowerPoint</Application>
  <PresentationFormat>Widescreen</PresentationFormat>
  <Paragraphs>13</Paragraphs>
  <Slides>4</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vt:i4>
      </vt:variant>
    </vt:vector>
  </HeadingPairs>
  <TitlesOfParts>
    <vt:vector size="13" baseType="lpstr">
      <vt:lpstr>Arial</vt:lpstr>
      <vt:lpstr>Calibri</vt:lpstr>
      <vt:lpstr>Georgia</vt:lpstr>
      <vt:lpstr>Rockwell</vt:lpstr>
      <vt:lpstr>Rockwell Condensed</vt:lpstr>
      <vt:lpstr>Verdana</vt:lpstr>
      <vt:lpstr>Wingdings</vt:lpstr>
      <vt:lpstr>Wood Type</vt:lpstr>
      <vt:lpstr>Read It</vt:lpstr>
      <vt:lpstr>Bell Ringer October 13/14</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Bell Ringer October 13/14</dc:title>
  <dc:creator>Marisa K. Miller</dc:creator>
  <cp:lastModifiedBy>Marisa K. Miller</cp:lastModifiedBy>
  <cp:revision>1</cp:revision>
  <dcterms:created xsi:type="dcterms:W3CDTF">2021-09-30T16:50:41Z</dcterms:created>
  <dcterms:modified xsi:type="dcterms:W3CDTF">2021-09-30T19:30:24Z</dcterms:modified>
</cp:coreProperties>
</file>